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1238" r:id="rId2"/>
    <p:sldId id="1187" r:id="rId3"/>
    <p:sldId id="1388" r:id="rId4"/>
    <p:sldId id="1391" r:id="rId5"/>
    <p:sldId id="1393" r:id="rId6"/>
    <p:sldId id="1319" r:id="rId7"/>
    <p:sldId id="1314" r:id="rId8"/>
    <p:sldId id="1313" r:id="rId9"/>
    <p:sldId id="1315" r:id="rId10"/>
    <p:sldId id="1389" r:id="rId11"/>
    <p:sldId id="731" r:id="rId12"/>
    <p:sldId id="734" r:id="rId13"/>
  </p:sldIdLst>
  <p:sldSz cx="9144000" cy="6858000" type="screen4x3"/>
  <p:notesSz cx="9936163" cy="68024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B5B5AC59-DE5B-4CC7-8CF8-70D2C5B1A566}">
          <p14:sldIdLst>
            <p14:sldId id="1238"/>
            <p14:sldId id="1187"/>
          </p14:sldIdLst>
        </p14:section>
        <p14:section name="Untitled Section" id="{3470C504-F17F-4ACB-A052-9F64A071A6AF}">
          <p14:sldIdLst>
            <p14:sldId id="1388"/>
            <p14:sldId id="1391"/>
            <p14:sldId id="1393"/>
            <p14:sldId id="1319"/>
            <p14:sldId id="1314"/>
            <p14:sldId id="1313"/>
            <p14:sldId id="1315"/>
            <p14:sldId id="1389"/>
            <p14:sldId id="731"/>
            <p14:sldId id="73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4176">
          <p15:clr>
            <a:srgbClr val="A4A3A4"/>
          </p15:clr>
        </p15:guide>
        <p15:guide id="2" pos="571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00C8"/>
    <a:srgbClr val="FF99FF"/>
    <a:srgbClr val="990099"/>
    <a:srgbClr val="8030E0"/>
    <a:srgbClr val="481486"/>
    <a:srgbClr val="B587ED"/>
    <a:srgbClr val="FF75FF"/>
    <a:srgbClr val="FFCCFF"/>
    <a:srgbClr val="0066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805" autoAdjust="0"/>
    <p:restoredTop sz="86376" autoAdjust="0"/>
  </p:normalViewPr>
  <p:slideViewPr>
    <p:cSldViewPr>
      <p:cViewPr varScale="1">
        <p:scale>
          <a:sx n="58" d="100"/>
          <a:sy n="58" d="100"/>
        </p:scale>
        <p:origin x="978" y="42"/>
      </p:cViewPr>
      <p:guideLst>
        <p:guide orient="horz" pos="4176"/>
        <p:guide pos="5712"/>
      </p:guideLst>
    </p:cSldViewPr>
  </p:slideViewPr>
  <p:outlineViewPr>
    <p:cViewPr>
      <p:scale>
        <a:sx n="33" d="100"/>
        <a:sy n="33" d="100"/>
      </p:scale>
      <p:origin x="0" y="-1245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FBBF26F-7503-F244-A692-3D52D80F2ED4}" type="doc">
      <dgm:prSet loTypeId="urn:microsoft.com/office/officeart/2005/8/layout/list1" loCatId="" qsTypeId="urn:microsoft.com/office/officeart/2005/8/quickstyle/simple5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6EDD6472-DF46-0249-A596-69D2AA7A300D}">
      <dgm:prSet phldrT="[Text]" custT="1"/>
      <dgm:spPr/>
      <dgm:t>
        <a:bodyPr/>
        <a:lstStyle/>
        <a:p>
          <a:r>
            <a:rPr lang="en-US" sz="2400" b="1" dirty="0" err="1">
              <a:solidFill>
                <a:srgbClr val="990099"/>
              </a:solidFill>
            </a:rPr>
            <a:t>Sektor</a:t>
          </a:r>
          <a:r>
            <a:rPr lang="en-US" sz="2400" b="1" dirty="0">
              <a:solidFill>
                <a:srgbClr val="990099"/>
              </a:solidFill>
            </a:rPr>
            <a:t> </a:t>
          </a:r>
          <a:r>
            <a:rPr lang="en-US" sz="2400" b="1" dirty="0" err="1">
              <a:solidFill>
                <a:srgbClr val="990099"/>
              </a:solidFill>
            </a:rPr>
            <a:t>Publik</a:t>
          </a:r>
          <a:endParaRPr lang="en-US" sz="2400" b="1" dirty="0">
            <a:solidFill>
              <a:srgbClr val="990099"/>
            </a:solidFill>
          </a:endParaRPr>
        </a:p>
      </dgm:t>
    </dgm:pt>
    <dgm:pt modelId="{8D3B177D-96B8-F24B-B249-DB87F1595CA4}" type="parTrans" cxnId="{ACF8BBD7-22A3-5240-A901-A06951EA45CA}">
      <dgm:prSet/>
      <dgm:spPr/>
      <dgm:t>
        <a:bodyPr/>
        <a:lstStyle/>
        <a:p>
          <a:endParaRPr lang="en-US" sz="2400"/>
        </a:p>
      </dgm:t>
    </dgm:pt>
    <dgm:pt modelId="{6390CE94-6F33-FA41-8C70-F56CA95DB295}" type="sibTrans" cxnId="{ACF8BBD7-22A3-5240-A901-A06951EA45CA}">
      <dgm:prSet/>
      <dgm:spPr/>
      <dgm:t>
        <a:bodyPr/>
        <a:lstStyle/>
        <a:p>
          <a:endParaRPr lang="en-US" sz="2400"/>
        </a:p>
      </dgm:t>
    </dgm:pt>
    <dgm:pt modelId="{D327C9F9-C8BE-E744-B608-F2E93BE7C22B}">
      <dgm:prSet custT="1"/>
      <dgm:spPr/>
      <dgm:t>
        <a:bodyPr/>
        <a:lstStyle/>
        <a:p>
          <a:r>
            <a:rPr lang="en-GB" altLang="en-US" sz="2400" b="1" dirty="0" err="1">
              <a:solidFill>
                <a:srgbClr val="990099"/>
              </a:solidFill>
            </a:rPr>
            <a:t>Akuntansi</a:t>
          </a:r>
          <a:r>
            <a:rPr lang="en-GB" altLang="en-US" sz="2400" b="1" dirty="0">
              <a:solidFill>
                <a:srgbClr val="990099"/>
              </a:solidFill>
            </a:rPr>
            <a:t> </a:t>
          </a:r>
          <a:r>
            <a:rPr lang="en-GB" altLang="en-US" sz="2400" b="1" dirty="0" err="1">
              <a:solidFill>
                <a:srgbClr val="990099"/>
              </a:solidFill>
            </a:rPr>
            <a:t>Pemerintahan</a:t>
          </a:r>
          <a:endParaRPr lang="en-GB" altLang="en-US" sz="2400" b="1" dirty="0">
            <a:solidFill>
              <a:srgbClr val="990099"/>
            </a:solidFill>
          </a:endParaRPr>
        </a:p>
      </dgm:t>
    </dgm:pt>
    <dgm:pt modelId="{87C2496F-5A51-AE46-9433-8BCD381A86DD}" type="parTrans" cxnId="{F1596ED6-8B87-0A43-9CCD-25F4DEBFC30D}">
      <dgm:prSet/>
      <dgm:spPr/>
      <dgm:t>
        <a:bodyPr/>
        <a:lstStyle/>
        <a:p>
          <a:endParaRPr lang="en-US" sz="2400"/>
        </a:p>
      </dgm:t>
    </dgm:pt>
    <dgm:pt modelId="{B86470F5-868F-2D48-933B-47CE25D6FAFB}" type="sibTrans" cxnId="{F1596ED6-8B87-0A43-9CCD-25F4DEBFC30D}">
      <dgm:prSet/>
      <dgm:spPr/>
      <dgm:t>
        <a:bodyPr/>
        <a:lstStyle/>
        <a:p>
          <a:endParaRPr lang="en-US" sz="2400"/>
        </a:p>
      </dgm:t>
    </dgm:pt>
    <dgm:pt modelId="{8242E2AE-70DB-48E3-A9D8-A612DD03BEEC}">
      <dgm:prSet phldrT="[Text]" custT="1"/>
      <dgm:spPr/>
      <dgm:t>
        <a:bodyPr/>
        <a:lstStyle/>
        <a:p>
          <a:r>
            <a:rPr lang="en-US" sz="2400" b="1" dirty="0" err="1">
              <a:solidFill>
                <a:srgbClr val="990099"/>
              </a:solidFill>
            </a:rPr>
            <a:t>Akuntansi</a:t>
          </a:r>
          <a:r>
            <a:rPr lang="en-US" sz="2400" b="1" dirty="0">
              <a:solidFill>
                <a:srgbClr val="990099"/>
              </a:solidFill>
            </a:rPr>
            <a:t> </a:t>
          </a:r>
          <a:r>
            <a:rPr lang="en-US" sz="2400" b="1" dirty="0" err="1">
              <a:solidFill>
                <a:srgbClr val="990099"/>
              </a:solidFill>
            </a:rPr>
            <a:t>Sektor</a:t>
          </a:r>
          <a:r>
            <a:rPr lang="en-US" sz="2400" b="1" dirty="0">
              <a:solidFill>
                <a:srgbClr val="990099"/>
              </a:solidFill>
            </a:rPr>
            <a:t> </a:t>
          </a:r>
          <a:r>
            <a:rPr lang="en-US" sz="2400" b="1" dirty="0" err="1">
              <a:solidFill>
                <a:srgbClr val="990099"/>
              </a:solidFill>
            </a:rPr>
            <a:t>Publik</a:t>
          </a:r>
          <a:endParaRPr lang="en-US" sz="2400" b="1" dirty="0">
            <a:solidFill>
              <a:srgbClr val="990099"/>
            </a:solidFill>
          </a:endParaRPr>
        </a:p>
      </dgm:t>
    </dgm:pt>
    <dgm:pt modelId="{0445DD1B-8D72-4DDA-8945-F5C4EABB0B21}" type="parTrans" cxnId="{6466C6D9-CB35-48CF-9DA6-EAA0EE280890}">
      <dgm:prSet/>
      <dgm:spPr/>
      <dgm:t>
        <a:bodyPr/>
        <a:lstStyle/>
        <a:p>
          <a:endParaRPr lang="en-US"/>
        </a:p>
      </dgm:t>
    </dgm:pt>
    <dgm:pt modelId="{827E539C-AC52-4EE2-AA1F-5407024C79E6}" type="sibTrans" cxnId="{6466C6D9-CB35-48CF-9DA6-EAA0EE280890}">
      <dgm:prSet/>
      <dgm:spPr/>
      <dgm:t>
        <a:bodyPr/>
        <a:lstStyle/>
        <a:p>
          <a:endParaRPr lang="en-US"/>
        </a:p>
      </dgm:t>
    </dgm:pt>
    <dgm:pt modelId="{73EA6C12-3139-6B48-9DD5-FD558E68AD15}" type="pres">
      <dgm:prSet presAssocID="{6FBBF26F-7503-F244-A692-3D52D80F2ED4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d-ID"/>
        </a:p>
      </dgm:t>
    </dgm:pt>
    <dgm:pt modelId="{09A7ACD6-7F17-5D46-8603-A3EA7CC94441}" type="pres">
      <dgm:prSet presAssocID="{6EDD6472-DF46-0249-A596-69D2AA7A300D}" presName="parentLin" presStyleCnt="0"/>
      <dgm:spPr/>
    </dgm:pt>
    <dgm:pt modelId="{F3CE8597-6E33-414E-9D2D-53DFF19DB561}" type="pres">
      <dgm:prSet presAssocID="{6EDD6472-DF46-0249-A596-69D2AA7A300D}" presName="parentLeftMargin" presStyleLbl="node1" presStyleIdx="0" presStyleCnt="3"/>
      <dgm:spPr/>
      <dgm:t>
        <a:bodyPr/>
        <a:lstStyle/>
        <a:p>
          <a:endParaRPr lang="id-ID"/>
        </a:p>
      </dgm:t>
    </dgm:pt>
    <dgm:pt modelId="{1EC05916-F0C9-F242-94B5-D13B67314008}" type="pres">
      <dgm:prSet presAssocID="{6EDD6472-DF46-0249-A596-69D2AA7A300D}" presName="parentText" presStyleLbl="node1" presStyleIdx="0" presStyleCnt="3" custScaleX="106749">
        <dgm:presLayoutVars>
          <dgm:chMax val="0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67CE0E39-A81B-B343-9B8D-4EA1AAB888A9}" type="pres">
      <dgm:prSet presAssocID="{6EDD6472-DF46-0249-A596-69D2AA7A300D}" presName="negativeSpace" presStyleCnt="0"/>
      <dgm:spPr/>
    </dgm:pt>
    <dgm:pt modelId="{BD41E7D0-C63B-F140-990A-C24F61FC4239}" type="pres">
      <dgm:prSet presAssocID="{6EDD6472-DF46-0249-A596-69D2AA7A300D}" presName="childText" presStyleLbl="conFgAcc1" presStyleIdx="0" presStyleCnt="3" custScaleX="83197" custLinFactNeighborX="1450">
        <dgm:presLayoutVars>
          <dgm:bulletEnabled val="1"/>
        </dgm:presLayoutVars>
      </dgm:prSet>
      <dgm:spPr>
        <a:ln>
          <a:solidFill>
            <a:schemeClr val="bg1">
              <a:lumMod val="95000"/>
            </a:schemeClr>
          </a:solidFill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</dgm:pt>
    <dgm:pt modelId="{11FFEA45-7F9E-6B42-9B28-A1AA2EEA8558}" type="pres">
      <dgm:prSet presAssocID="{6390CE94-6F33-FA41-8C70-F56CA95DB295}" presName="spaceBetweenRectangles" presStyleCnt="0"/>
      <dgm:spPr/>
    </dgm:pt>
    <dgm:pt modelId="{1E7D6D18-EA6B-473F-A790-226EC461FB26}" type="pres">
      <dgm:prSet presAssocID="{8242E2AE-70DB-48E3-A9D8-A612DD03BEEC}" presName="parentLin" presStyleCnt="0"/>
      <dgm:spPr/>
    </dgm:pt>
    <dgm:pt modelId="{6FBCC408-4BDE-41EE-B180-AE9FD2696BBC}" type="pres">
      <dgm:prSet presAssocID="{8242E2AE-70DB-48E3-A9D8-A612DD03BEEC}" presName="parentLeftMargin" presStyleLbl="node1" presStyleIdx="0" presStyleCnt="3"/>
      <dgm:spPr/>
      <dgm:t>
        <a:bodyPr/>
        <a:lstStyle/>
        <a:p>
          <a:endParaRPr lang="id-ID"/>
        </a:p>
      </dgm:t>
    </dgm:pt>
    <dgm:pt modelId="{647F7124-1DAD-44E8-AFFA-12C3AEB11DA3}" type="pres">
      <dgm:prSet presAssocID="{8242E2AE-70DB-48E3-A9D8-A612DD03BEEC}" presName="parentText" presStyleLbl="node1" presStyleIdx="1" presStyleCnt="3" custScaleX="106749">
        <dgm:presLayoutVars>
          <dgm:chMax val="0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992CBBC9-8193-42F7-946D-6582C432D0B2}" type="pres">
      <dgm:prSet presAssocID="{8242E2AE-70DB-48E3-A9D8-A612DD03BEEC}" presName="negativeSpace" presStyleCnt="0"/>
      <dgm:spPr/>
    </dgm:pt>
    <dgm:pt modelId="{B87E9506-13AD-4CBB-B680-D6DC6352ECEF}" type="pres">
      <dgm:prSet presAssocID="{8242E2AE-70DB-48E3-A9D8-A612DD03BEEC}" presName="childText" presStyleLbl="conFgAcc1" presStyleIdx="1" presStyleCnt="3" custScaleX="85828">
        <dgm:presLayoutVars>
          <dgm:bulletEnabled val="1"/>
        </dgm:presLayoutVars>
      </dgm:prSet>
      <dgm:spPr/>
    </dgm:pt>
    <dgm:pt modelId="{B437BFBB-9784-4446-BC7D-689635DA024A}" type="pres">
      <dgm:prSet presAssocID="{827E539C-AC52-4EE2-AA1F-5407024C79E6}" presName="spaceBetweenRectangles" presStyleCnt="0"/>
      <dgm:spPr/>
    </dgm:pt>
    <dgm:pt modelId="{CF04B7CD-88F2-3645-A03D-78A435B575E2}" type="pres">
      <dgm:prSet presAssocID="{D327C9F9-C8BE-E744-B608-F2E93BE7C22B}" presName="parentLin" presStyleCnt="0"/>
      <dgm:spPr/>
    </dgm:pt>
    <dgm:pt modelId="{0ECAAD1E-404A-CB46-8117-232CA0D432B0}" type="pres">
      <dgm:prSet presAssocID="{D327C9F9-C8BE-E744-B608-F2E93BE7C22B}" presName="parentLeftMargin" presStyleLbl="node1" presStyleIdx="1" presStyleCnt="3"/>
      <dgm:spPr/>
      <dgm:t>
        <a:bodyPr/>
        <a:lstStyle/>
        <a:p>
          <a:endParaRPr lang="id-ID"/>
        </a:p>
      </dgm:t>
    </dgm:pt>
    <dgm:pt modelId="{E62201FB-638A-3946-9793-19A9E8217AFB}" type="pres">
      <dgm:prSet presAssocID="{D327C9F9-C8BE-E744-B608-F2E93BE7C22B}" presName="parentText" presStyleLbl="node1" presStyleIdx="2" presStyleCnt="3" custScaleX="106749">
        <dgm:presLayoutVars>
          <dgm:chMax val="0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9210668A-4C0C-0947-AA78-A9F4854FAAF6}" type="pres">
      <dgm:prSet presAssocID="{D327C9F9-C8BE-E744-B608-F2E93BE7C22B}" presName="negativeSpace" presStyleCnt="0"/>
      <dgm:spPr/>
    </dgm:pt>
    <dgm:pt modelId="{7F87A9B7-20B7-0B40-8D49-B97FC3A57E40}" type="pres">
      <dgm:prSet presAssocID="{D327C9F9-C8BE-E744-B608-F2E93BE7C22B}" presName="childText" presStyleLbl="conFgAcc1" presStyleIdx="2" presStyleCnt="3" custScaleX="83197" custLinFactNeighborX="1450">
        <dgm:presLayoutVars>
          <dgm:bulletEnabled val="1"/>
        </dgm:presLayoutVars>
      </dgm:prSet>
      <dgm:spPr>
        <a:ln>
          <a:solidFill>
            <a:schemeClr val="bg1">
              <a:lumMod val="95000"/>
            </a:schemeClr>
          </a:solidFill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</dgm:pt>
  </dgm:ptLst>
  <dgm:cxnLst>
    <dgm:cxn modelId="{6FE2E304-4944-9A4E-A281-DF87D83BFA7F}" type="presOf" srcId="{D327C9F9-C8BE-E744-B608-F2E93BE7C22B}" destId="{E62201FB-638A-3946-9793-19A9E8217AFB}" srcOrd="1" destOrd="0" presId="urn:microsoft.com/office/officeart/2005/8/layout/list1"/>
    <dgm:cxn modelId="{94A09C66-1318-E44D-9646-6E12DF2ADD5C}" type="presOf" srcId="{6EDD6472-DF46-0249-A596-69D2AA7A300D}" destId="{1EC05916-F0C9-F242-94B5-D13B67314008}" srcOrd="1" destOrd="0" presId="urn:microsoft.com/office/officeart/2005/8/layout/list1"/>
    <dgm:cxn modelId="{EB46A23E-ECBE-FE4C-B54A-D706630C34F5}" type="presOf" srcId="{6FBBF26F-7503-F244-A692-3D52D80F2ED4}" destId="{73EA6C12-3139-6B48-9DD5-FD558E68AD15}" srcOrd="0" destOrd="0" presId="urn:microsoft.com/office/officeart/2005/8/layout/list1"/>
    <dgm:cxn modelId="{184FA9EC-1442-44F2-A90A-40C4E183CB61}" type="presOf" srcId="{8242E2AE-70DB-48E3-A9D8-A612DD03BEEC}" destId="{6FBCC408-4BDE-41EE-B180-AE9FD2696BBC}" srcOrd="0" destOrd="0" presId="urn:microsoft.com/office/officeart/2005/8/layout/list1"/>
    <dgm:cxn modelId="{F1596ED6-8B87-0A43-9CCD-25F4DEBFC30D}" srcId="{6FBBF26F-7503-F244-A692-3D52D80F2ED4}" destId="{D327C9F9-C8BE-E744-B608-F2E93BE7C22B}" srcOrd="2" destOrd="0" parTransId="{87C2496F-5A51-AE46-9433-8BCD381A86DD}" sibTransId="{B86470F5-868F-2D48-933B-47CE25D6FAFB}"/>
    <dgm:cxn modelId="{ACF8BBD7-22A3-5240-A901-A06951EA45CA}" srcId="{6FBBF26F-7503-F244-A692-3D52D80F2ED4}" destId="{6EDD6472-DF46-0249-A596-69D2AA7A300D}" srcOrd="0" destOrd="0" parTransId="{8D3B177D-96B8-F24B-B249-DB87F1595CA4}" sibTransId="{6390CE94-6F33-FA41-8C70-F56CA95DB295}"/>
    <dgm:cxn modelId="{C0BE5FDF-E01A-CB49-A44D-57BD9A1517AD}" type="presOf" srcId="{6EDD6472-DF46-0249-A596-69D2AA7A300D}" destId="{F3CE8597-6E33-414E-9D2D-53DFF19DB561}" srcOrd="0" destOrd="0" presId="urn:microsoft.com/office/officeart/2005/8/layout/list1"/>
    <dgm:cxn modelId="{9F16E2BF-D100-4566-BE08-2DE28F1FAD5C}" type="presOf" srcId="{8242E2AE-70DB-48E3-A9D8-A612DD03BEEC}" destId="{647F7124-1DAD-44E8-AFFA-12C3AEB11DA3}" srcOrd="1" destOrd="0" presId="urn:microsoft.com/office/officeart/2005/8/layout/list1"/>
    <dgm:cxn modelId="{6466C6D9-CB35-48CF-9DA6-EAA0EE280890}" srcId="{6FBBF26F-7503-F244-A692-3D52D80F2ED4}" destId="{8242E2AE-70DB-48E3-A9D8-A612DD03BEEC}" srcOrd="1" destOrd="0" parTransId="{0445DD1B-8D72-4DDA-8945-F5C4EABB0B21}" sibTransId="{827E539C-AC52-4EE2-AA1F-5407024C79E6}"/>
    <dgm:cxn modelId="{08A8DC1C-A28A-1442-AAC1-6CFAB06E8463}" type="presOf" srcId="{D327C9F9-C8BE-E744-B608-F2E93BE7C22B}" destId="{0ECAAD1E-404A-CB46-8117-232CA0D432B0}" srcOrd="0" destOrd="0" presId="urn:microsoft.com/office/officeart/2005/8/layout/list1"/>
    <dgm:cxn modelId="{FC9CCAFB-9F98-7944-B4D1-95E697B84F1B}" type="presParOf" srcId="{73EA6C12-3139-6B48-9DD5-FD558E68AD15}" destId="{09A7ACD6-7F17-5D46-8603-A3EA7CC94441}" srcOrd="0" destOrd="0" presId="urn:microsoft.com/office/officeart/2005/8/layout/list1"/>
    <dgm:cxn modelId="{61EE0244-4309-2E4F-8CF0-77735972E542}" type="presParOf" srcId="{09A7ACD6-7F17-5D46-8603-A3EA7CC94441}" destId="{F3CE8597-6E33-414E-9D2D-53DFF19DB561}" srcOrd="0" destOrd="0" presId="urn:microsoft.com/office/officeart/2005/8/layout/list1"/>
    <dgm:cxn modelId="{BC2BCC15-FBBA-7C4A-869A-FD20513B419A}" type="presParOf" srcId="{09A7ACD6-7F17-5D46-8603-A3EA7CC94441}" destId="{1EC05916-F0C9-F242-94B5-D13B67314008}" srcOrd="1" destOrd="0" presId="urn:microsoft.com/office/officeart/2005/8/layout/list1"/>
    <dgm:cxn modelId="{EC7B90FF-D4A3-B548-B8C5-293D880462B1}" type="presParOf" srcId="{73EA6C12-3139-6B48-9DD5-FD558E68AD15}" destId="{67CE0E39-A81B-B343-9B8D-4EA1AAB888A9}" srcOrd="1" destOrd="0" presId="urn:microsoft.com/office/officeart/2005/8/layout/list1"/>
    <dgm:cxn modelId="{CAD29876-8C8B-BB42-8847-14F19EA59D62}" type="presParOf" srcId="{73EA6C12-3139-6B48-9DD5-FD558E68AD15}" destId="{BD41E7D0-C63B-F140-990A-C24F61FC4239}" srcOrd="2" destOrd="0" presId="urn:microsoft.com/office/officeart/2005/8/layout/list1"/>
    <dgm:cxn modelId="{3ADDE089-EBD1-1A47-923E-124087B6816D}" type="presParOf" srcId="{73EA6C12-3139-6B48-9DD5-FD558E68AD15}" destId="{11FFEA45-7F9E-6B42-9B28-A1AA2EEA8558}" srcOrd="3" destOrd="0" presId="urn:microsoft.com/office/officeart/2005/8/layout/list1"/>
    <dgm:cxn modelId="{B1A0AB7A-3070-4091-BCED-AF4FC2A90E95}" type="presParOf" srcId="{73EA6C12-3139-6B48-9DD5-FD558E68AD15}" destId="{1E7D6D18-EA6B-473F-A790-226EC461FB26}" srcOrd="4" destOrd="0" presId="urn:microsoft.com/office/officeart/2005/8/layout/list1"/>
    <dgm:cxn modelId="{2C385E20-8117-47A9-BB67-F3AFEFA1CA0B}" type="presParOf" srcId="{1E7D6D18-EA6B-473F-A790-226EC461FB26}" destId="{6FBCC408-4BDE-41EE-B180-AE9FD2696BBC}" srcOrd="0" destOrd="0" presId="urn:microsoft.com/office/officeart/2005/8/layout/list1"/>
    <dgm:cxn modelId="{E732D017-7D69-4961-B170-C2FD7EB2B80F}" type="presParOf" srcId="{1E7D6D18-EA6B-473F-A790-226EC461FB26}" destId="{647F7124-1DAD-44E8-AFFA-12C3AEB11DA3}" srcOrd="1" destOrd="0" presId="urn:microsoft.com/office/officeart/2005/8/layout/list1"/>
    <dgm:cxn modelId="{19258499-45E2-4F87-9AE8-66AF5E8EDE33}" type="presParOf" srcId="{73EA6C12-3139-6B48-9DD5-FD558E68AD15}" destId="{992CBBC9-8193-42F7-946D-6582C432D0B2}" srcOrd="5" destOrd="0" presId="urn:microsoft.com/office/officeart/2005/8/layout/list1"/>
    <dgm:cxn modelId="{12137899-A100-4D9A-A9A0-34D955DFD47C}" type="presParOf" srcId="{73EA6C12-3139-6B48-9DD5-FD558E68AD15}" destId="{B87E9506-13AD-4CBB-B680-D6DC6352ECEF}" srcOrd="6" destOrd="0" presId="urn:microsoft.com/office/officeart/2005/8/layout/list1"/>
    <dgm:cxn modelId="{84C4BC05-A19F-4F11-8326-1A5E29B0847A}" type="presParOf" srcId="{73EA6C12-3139-6B48-9DD5-FD558E68AD15}" destId="{B437BFBB-9784-4446-BC7D-689635DA024A}" srcOrd="7" destOrd="0" presId="urn:microsoft.com/office/officeart/2005/8/layout/list1"/>
    <dgm:cxn modelId="{6BD6DCC6-FD77-5544-BE54-6538238871E2}" type="presParOf" srcId="{73EA6C12-3139-6B48-9DD5-FD558E68AD15}" destId="{CF04B7CD-88F2-3645-A03D-78A435B575E2}" srcOrd="8" destOrd="0" presId="urn:microsoft.com/office/officeart/2005/8/layout/list1"/>
    <dgm:cxn modelId="{DED87F9F-1806-E04A-9565-9CBFDEE024E0}" type="presParOf" srcId="{CF04B7CD-88F2-3645-A03D-78A435B575E2}" destId="{0ECAAD1E-404A-CB46-8117-232CA0D432B0}" srcOrd="0" destOrd="0" presId="urn:microsoft.com/office/officeart/2005/8/layout/list1"/>
    <dgm:cxn modelId="{B66C87C8-11F9-C540-A973-357B6904AAAC}" type="presParOf" srcId="{CF04B7CD-88F2-3645-A03D-78A435B575E2}" destId="{E62201FB-638A-3946-9793-19A9E8217AFB}" srcOrd="1" destOrd="0" presId="urn:microsoft.com/office/officeart/2005/8/layout/list1"/>
    <dgm:cxn modelId="{77D26057-0664-A546-88B5-43CE1391DCDC}" type="presParOf" srcId="{73EA6C12-3139-6B48-9DD5-FD558E68AD15}" destId="{9210668A-4C0C-0947-AA78-A9F4854FAAF6}" srcOrd="9" destOrd="0" presId="urn:microsoft.com/office/officeart/2005/8/layout/list1"/>
    <dgm:cxn modelId="{2046C46D-9F31-3247-A200-277821DD6A30}" type="presParOf" srcId="{73EA6C12-3139-6B48-9DD5-FD558E68AD15}" destId="{7F87A9B7-20B7-0B40-8D49-B97FC3A57E40}" srcOrd="10" destOrd="0" presId="urn:microsoft.com/office/officeart/2005/8/layout/list1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938FD3A-542C-4108-A48C-4B8B9FB6B470}" type="doc">
      <dgm:prSet loTypeId="urn:microsoft.com/office/officeart/2005/8/layout/equation2" loCatId="process" qsTypeId="urn:microsoft.com/office/officeart/2005/8/quickstyle/simple1" qsCatId="simple" csTypeId="urn:microsoft.com/office/officeart/2005/8/colors/accent2_2" csCatId="accent2" phldr="1"/>
      <dgm:spPr/>
    </dgm:pt>
    <dgm:pt modelId="{5ED454FD-EAB6-4E52-9F29-793596304EA9}">
      <dgm:prSet phldrT="[Text]" custT="1"/>
      <dgm:spPr>
        <a:solidFill>
          <a:srgbClr val="8030E0"/>
        </a:solidFill>
      </dgm:spPr>
      <dgm:t>
        <a:bodyPr/>
        <a:lstStyle/>
        <a:p>
          <a:r>
            <a:rPr lang="en-US" sz="1800" b="1" dirty="0"/>
            <a:t>PEMERINTAH</a:t>
          </a:r>
        </a:p>
        <a:p>
          <a:r>
            <a:rPr lang="en-US" sz="1800" b="1" dirty="0"/>
            <a:t>PSAP</a:t>
          </a:r>
        </a:p>
      </dgm:t>
    </dgm:pt>
    <dgm:pt modelId="{AF95239D-25CC-4140-A5BD-7B4B15A106FE}" type="parTrans" cxnId="{7414898D-7687-411E-8152-D84DC07B5B95}">
      <dgm:prSet/>
      <dgm:spPr/>
      <dgm:t>
        <a:bodyPr/>
        <a:lstStyle/>
        <a:p>
          <a:endParaRPr lang="en-US"/>
        </a:p>
      </dgm:t>
    </dgm:pt>
    <dgm:pt modelId="{769C5CAA-BB07-4E54-9A0E-E4B32C2E92F8}" type="sibTrans" cxnId="{7414898D-7687-411E-8152-D84DC07B5B95}">
      <dgm:prSet/>
      <dgm:spPr>
        <a:solidFill>
          <a:srgbClr val="FF0000"/>
        </a:solidFill>
      </dgm:spPr>
      <dgm:t>
        <a:bodyPr/>
        <a:lstStyle/>
        <a:p>
          <a:endParaRPr lang="en-US"/>
        </a:p>
      </dgm:t>
    </dgm:pt>
    <dgm:pt modelId="{25CA5809-47AD-4D26-9642-91E6C453467D}">
      <dgm:prSet phldrT="[Text]" custT="1"/>
      <dgm:spPr>
        <a:solidFill>
          <a:srgbClr val="990099"/>
        </a:solidFill>
      </dgm:spPr>
      <dgm:t>
        <a:bodyPr/>
        <a:lstStyle/>
        <a:p>
          <a:r>
            <a:rPr lang="en-US" sz="1800" b="1" dirty="0"/>
            <a:t>NON PEMERINTAH</a:t>
          </a:r>
        </a:p>
        <a:p>
          <a:r>
            <a:rPr lang="en-US" sz="1800" b="1" dirty="0"/>
            <a:t>(NIR LABA)</a:t>
          </a:r>
        </a:p>
        <a:p>
          <a:r>
            <a:rPr lang="en-US" sz="1800" b="1" dirty="0"/>
            <a:t>SAK + PSAK45</a:t>
          </a:r>
        </a:p>
      </dgm:t>
    </dgm:pt>
    <dgm:pt modelId="{A64F6226-25C4-4FEB-8646-101D15D56FF0}" type="parTrans" cxnId="{23D1140A-14CC-4126-B6DB-E1286AB6EB97}">
      <dgm:prSet/>
      <dgm:spPr/>
      <dgm:t>
        <a:bodyPr/>
        <a:lstStyle/>
        <a:p>
          <a:endParaRPr lang="en-US"/>
        </a:p>
      </dgm:t>
    </dgm:pt>
    <dgm:pt modelId="{687C9C0F-1B10-4F82-8C72-F77D98A421E5}" type="sibTrans" cxnId="{23D1140A-14CC-4126-B6DB-E1286AB6EB97}">
      <dgm:prSet/>
      <dgm:spPr>
        <a:solidFill>
          <a:srgbClr val="FF0000"/>
        </a:solidFill>
      </dgm:spPr>
      <dgm:t>
        <a:bodyPr/>
        <a:lstStyle/>
        <a:p>
          <a:endParaRPr lang="en-US"/>
        </a:p>
      </dgm:t>
    </dgm:pt>
    <dgm:pt modelId="{5234A5F4-2ADF-4B15-8419-54BBCD3C1D39}">
      <dgm:prSet phldrT="[Text]" custT="1"/>
      <dgm:spPr/>
      <dgm:t>
        <a:bodyPr/>
        <a:lstStyle/>
        <a:p>
          <a:r>
            <a:rPr lang="en-US" sz="2400" b="1" dirty="0"/>
            <a:t>SEKTOR PUBLIK</a:t>
          </a:r>
        </a:p>
      </dgm:t>
    </dgm:pt>
    <dgm:pt modelId="{75771A06-CD3A-4135-9261-8C5675DE8064}" type="parTrans" cxnId="{A1DFF521-BD23-44B2-BBB0-1638089CEC17}">
      <dgm:prSet/>
      <dgm:spPr/>
      <dgm:t>
        <a:bodyPr/>
        <a:lstStyle/>
        <a:p>
          <a:endParaRPr lang="en-US"/>
        </a:p>
      </dgm:t>
    </dgm:pt>
    <dgm:pt modelId="{95FB362A-9818-49BA-A32C-1E33DC810B3D}" type="sibTrans" cxnId="{A1DFF521-BD23-44B2-BBB0-1638089CEC17}">
      <dgm:prSet/>
      <dgm:spPr/>
      <dgm:t>
        <a:bodyPr/>
        <a:lstStyle/>
        <a:p>
          <a:endParaRPr lang="en-US"/>
        </a:p>
      </dgm:t>
    </dgm:pt>
    <dgm:pt modelId="{BA3DCD85-1E9F-4257-8163-C2D35A3BF926}" type="pres">
      <dgm:prSet presAssocID="{B938FD3A-542C-4108-A48C-4B8B9FB6B470}" presName="Name0" presStyleCnt="0">
        <dgm:presLayoutVars>
          <dgm:dir/>
          <dgm:resizeHandles val="exact"/>
        </dgm:presLayoutVars>
      </dgm:prSet>
      <dgm:spPr/>
    </dgm:pt>
    <dgm:pt modelId="{AC46112B-48ED-4798-8F37-3FEDF59118CF}" type="pres">
      <dgm:prSet presAssocID="{B938FD3A-542C-4108-A48C-4B8B9FB6B470}" presName="vNodes" presStyleCnt="0"/>
      <dgm:spPr/>
    </dgm:pt>
    <dgm:pt modelId="{F0636123-671E-4054-B7F2-708BA16B7B0A}" type="pres">
      <dgm:prSet presAssocID="{5ED454FD-EAB6-4E52-9F29-793596304EA9}" presName="node" presStyleLbl="node1" presStyleIdx="0" presStyleCnt="3" custScaleX="367986" custScaleY="363787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49041111-E6F7-471B-BE2F-AF13B3CDA3E8}" type="pres">
      <dgm:prSet presAssocID="{769C5CAA-BB07-4E54-9A0E-E4B32C2E92F8}" presName="spacerT" presStyleCnt="0"/>
      <dgm:spPr/>
    </dgm:pt>
    <dgm:pt modelId="{32BC6B92-509F-426E-8DC7-C9B8EB18E4A7}" type="pres">
      <dgm:prSet presAssocID="{769C5CAA-BB07-4E54-9A0E-E4B32C2E92F8}" presName="sibTrans" presStyleLbl="sibTrans2D1" presStyleIdx="0" presStyleCnt="2" custScaleX="178192" custScaleY="144952"/>
      <dgm:spPr/>
      <dgm:t>
        <a:bodyPr/>
        <a:lstStyle/>
        <a:p>
          <a:endParaRPr lang="id-ID"/>
        </a:p>
      </dgm:t>
    </dgm:pt>
    <dgm:pt modelId="{884BB7D8-B823-45AA-AD83-3356B454320E}" type="pres">
      <dgm:prSet presAssocID="{769C5CAA-BB07-4E54-9A0E-E4B32C2E92F8}" presName="spacerB" presStyleCnt="0"/>
      <dgm:spPr/>
    </dgm:pt>
    <dgm:pt modelId="{64D2E4D8-D87A-4058-AC31-EFEAC3E09592}" type="pres">
      <dgm:prSet presAssocID="{25CA5809-47AD-4D26-9642-91E6C453467D}" presName="node" presStyleLbl="node1" presStyleIdx="1" presStyleCnt="3" custScaleX="367986" custScaleY="363787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2B3CF18D-CC93-4C83-8A22-ADC936866BF9}" type="pres">
      <dgm:prSet presAssocID="{B938FD3A-542C-4108-A48C-4B8B9FB6B470}" presName="sibTransLast" presStyleLbl="sibTrans2D1" presStyleIdx="1" presStyleCnt="2" custScaleX="192884" custScaleY="281333" custLinFactNeighborX="-16837"/>
      <dgm:spPr/>
      <dgm:t>
        <a:bodyPr/>
        <a:lstStyle/>
        <a:p>
          <a:endParaRPr lang="id-ID"/>
        </a:p>
      </dgm:t>
    </dgm:pt>
    <dgm:pt modelId="{DC84DDEE-EC1D-41E3-A734-9C20294444E8}" type="pres">
      <dgm:prSet presAssocID="{B938FD3A-542C-4108-A48C-4B8B9FB6B470}" presName="connectorText" presStyleLbl="sibTrans2D1" presStyleIdx="1" presStyleCnt="2"/>
      <dgm:spPr/>
      <dgm:t>
        <a:bodyPr/>
        <a:lstStyle/>
        <a:p>
          <a:endParaRPr lang="id-ID"/>
        </a:p>
      </dgm:t>
    </dgm:pt>
    <dgm:pt modelId="{CEC61613-A644-409C-90C4-0385A17B6752}" type="pres">
      <dgm:prSet presAssocID="{B938FD3A-542C-4108-A48C-4B8B9FB6B470}" presName="lastNode" presStyleLbl="node1" presStyleIdx="2" presStyleCnt="3" custScaleX="171202" custScaleY="168612" custLinFactX="56717" custLinFactNeighborX="100000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</dgm:ptLst>
  <dgm:cxnLst>
    <dgm:cxn modelId="{A1DFF521-BD23-44B2-BBB0-1638089CEC17}" srcId="{B938FD3A-542C-4108-A48C-4B8B9FB6B470}" destId="{5234A5F4-2ADF-4B15-8419-54BBCD3C1D39}" srcOrd="2" destOrd="0" parTransId="{75771A06-CD3A-4135-9261-8C5675DE8064}" sibTransId="{95FB362A-9818-49BA-A32C-1E33DC810B3D}"/>
    <dgm:cxn modelId="{7414898D-7687-411E-8152-D84DC07B5B95}" srcId="{B938FD3A-542C-4108-A48C-4B8B9FB6B470}" destId="{5ED454FD-EAB6-4E52-9F29-793596304EA9}" srcOrd="0" destOrd="0" parTransId="{AF95239D-25CC-4140-A5BD-7B4B15A106FE}" sibTransId="{769C5CAA-BB07-4E54-9A0E-E4B32C2E92F8}"/>
    <dgm:cxn modelId="{23D1140A-14CC-4126-B6DB-E1286AB6EB97}" srcId="{B938FD3A-542C-4108-A48C-4B8B9FB6B470}" destId="{25CA5809-47AD-4D26-9642-91E6C453467D}" srcOrd="1" destOrd="0" parTransId="{A64F6226-25C4-4FEB-8646-101D15D56FF0}" sibTransId="{687C9C0F-1B10-4F82-8C72-F77D98A421E5}"/>
    <dgm:cxn modelId="{551EEB33-5441-4ECC-9B88-E262396B7F45}" type="presOf" srcId="{687C9C0F-1B10-4F82-8C72-F77D98A421E5}" destId="{2B3CF18D-CC93-4C83-8A22-ADC936866BF9}" srcOrd="0" destOrd="0" presId="urn:microsoft.com/office/officeart/2005/8/layout/equation2"/>
    <dgm:cxn modelId="{59FEE608-F65F-4432-BF8A-9DFF162C4E39}" type="presOf" srcId="{769C5CAA-BB07-4E54-9A0E-E4B32C2E92F8}" destId="{32BC6B92-509F-426E-8DC7-C9B8EB18E4A7}" srcOrd="0" destOrd="0" presId="urn:microsoft.com/office/officeart/2005/8/layout/equation2"/>
    <dgm:cxn modelId="{8D1469FB-4AC3-4996-9880-A4416AC656B2}" type="presOf" srcId="{5234A5F4-2ADF-4B15-8419-54BBCD3C1D39}" destId="{CEC61613-A644-409C-90C4-0385A17B6752}" srcOrd="0" destOrd="0" presId="urn:microsoft.com/office/officeart/2005/8/layout/equation2"/>
    <dgm:cxn modelId="{66D4B1B1-8968-4470-AA61-BF65068CF971}" type="presOf" srcId="{5ED454FD-EAB6-4E52-9F29-793596304EA9}" destId="{F0636123-671E-4054-B7F2-708BA16B7B0A}" srcOrd="0" destOrd="0" presId="urn:microsoft.com/office/officeart/2005/8/layout/equation2"/>
    <dgm:cxn modelId="{7CB17FB3-44DD-4A75-96E1-444A88CDFED8}" type="presOf" srcId="{25CA5809-47AD-4D26-9642-91E6C453467D}" destId="{64D2E4D8-D87A-4058-AC31-EFEAC3E09592}" srcOrd="0" destOrd="0" presId="urn:microsoft.com/office/officeart/2005/8/layout/equation2"/>
    <dgm:cxn modelId="{01E1C080-21A0-410B-8489-FDA134F3F693}" type="presOf" srcId="{B938FD3A-542C-4108-A48C-4B8B9FB6B470}" destId="{BA3DCD85-1E9F-4257-8163-C2D35A3BF926}" srcOrd="0" destOrd="0" presId="urn:microsoft.com/office/officeart/2005/8/layout/equation2"/>
    <dgm:cxn modelId="{7137228E-2D25-4A5A-B123-A0CF3CA2578E}" type="presOf" srcId="{687C9C0F-1B10-4F82-8C72-F77D98A421E5}" destId="{DC84DDEE-EC1D-41E3-A734-9C20294444E8}" srcOrd="1" destOrd="0" presId="urn:microsoft.com/office/officeart/2005/8/layout/equation2"/>
    <dgm:cxn modelId="{A33E5ABC-F3D2-44F7-9842-0624227F5953}" type="presParOf" srcId="{BA3DCD85-1E9F-4257-8163-C2D35A3BF926}" destId="{AC46112B-48ED-4798-8F37-3FEDF59118CF}" srcOrd="0" destOrd="0" presId="urn:microsoft.com/office/officeart/2005/8/layout/equation2"/>
    <dgm:cxn modelId="{AB1EFD49-A52F-4ADA-862D-845DE8D10B4A}" type="presParOf" srcId="{AC46112B-48ED-4798-8F37-3FEDF59118CF}" destId="{F0636123-671E-4054-B7F2-708BA16B7B0A}" srcOrd="0" destOrd="0" presId="urn:microsoft.com/office/officeart/2005/8/layout/equation2"/>
    <dgm:cxn modelId="{353A67EF-D436-414E-9C95-385FBFD43446}" type="presParOf" srcId="{AC46112B-48ED-4798-8F37-3FEDF59118CF}" destId="{49041111-E6F7-471B-BE2F-AF13B3CDA3E8}" srcOrd="1" destOrd="0" presId="urn:microsoft.com/office/officeart/2005/8/layout/equation2"/>
    <dgm:cxn modelId="{0DBE2FCB-B9C0-4A84-B782-CBB920FB64FA}" type="presParOf" srcId="{AC46112B-48ED-4798-8F37-3FEDF59118CF}" destId="{32BC6B92-509F-426E-8DC7-C9B8EB18E4A7}" srcOrd="2" destOrd="0" presId="urn:microsoft.com/office/officeart/2005/8/layout/equation2"/>
    <dgm:cxn modelId="{AB6CE3FC-BEF8-4AD6-BE19-6CF05EF5184F}" type="presParOf" srcId="{AC46112B-48ED-4798-8F37-3FEDF59118CF}" destId="{884BB7D8-B823-45AA-AD83-3356B454320E}" srcOrd="3" destOrd="0" presId="urn:microsoft.com/office/officeart/2005/8/layout/equation2"/>
    <dgm:cxn modelId="{A5B913CB-5D5C-456D-97C2-A927D79BBF9B}" type="presParOf" srcId="{AC46112B-48ED-4798-8F37-3FEDF59118CF}" destId="{64D2E4D8-D87A-4058-AC31-EFEAC3E09592}" srcOrd="4" destOrd="0" presId="urn:microsoft.com/office/officeart/2005/8/layout/equation2"/>
    <dgm:cxn modelId="{24A0D9D8-A750-4189-9495-5EB5AE956E75}" type="presParOf" srcId="{BA3DCD85-1E9F-4257-8163-C2D35A3BF926}" destId="{2B3CF18D-CC93-4C83-8A22-ADC936866BF9}" srcOrd="1" destOrd="0" presId="urn:microsoft.com/office/officeart/2005/8/layout/equation2"/>
    <dgm:cxn modelId="{E8736955-ADF2-440E-B2BE-6D50C065C0B5}" type="presParOf" srcId="{2B3CF18D-CC93-4C83-8A22-ADC936866BF9}" destId="{DC84DDEE-EC1D-41E3-A734-9C20294444E8}" srcOrd="0" destOrd="0" presId="urn:microsoft.com/office/officeart/2005/8/layout/equation2"/>
    <dgm:cxn modelId="{047AB38C-9C29-4B1C-BD53-34B9A47BD8EC}" type="presParOf" srcId="{BA3DCD85-1E9F-4257-8163-C2D35A3BF926}" destId="{CEC61613-A644-409C-90C4-0385A17B6752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4305967" cy="3397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25" tIns="47813" rIns="95625" bIns="47813" numCol="1" anchor="t" anchorCtr="0" compatLnSpc="1">
            <a:prstTxWarp prst="textNoShape">
              <a:avLst/>
            </a:prstTxWarp>
          </a:bodyPr>
          <a:lstStyle>
            <a:lvl1pPr defTabSz="956523" eaLnBrk="1" hangingPunct="1">
              <a:spcBef>
                <a:spcPct val="0"/>
              </a:spcBef>
              <a:buFontTx/>
              <a:buNone/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30197" y="0"/>
            <a:ext cx="4305967" cy="3397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25" tIns="47813" rIns="95625" bIns="47813" numCol="1" anchor="t" anchorCtr="0" compatLnSpc="1">
            <a:prstTxWarp prst="textNoShape">
              <a:avLst/>
            </a:prstTxWarp>
          </a:bodyPr>
          <a:lstStyle>
            <a:lvl1pPr algn="r" defTabSz="956523" eaLnBrk="1" hangingPunct="1">
              <a:spcBef>
                <a:spcPct val="0"/>
              </a:spcBef>
              <a:buFontTx/>
              <a:buNone/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6462686"/>
            <a:ext cx="4305967" cy="3397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25" tIns="47813" rIns="95625" bIns="47813" numCol="1" anchor="b" anchorCtr="0" compatLnSpc="1">
            <a:prstTxWarp prst="textNoShape">
              <a:avLst/>
            </a:prstTxWarp>
          </a:bodyPr>
          <a:lstStyle>
            <a:lvl1pPr defTabSz="956523" eaLnBrk="1" hangingPunct="1">
              <a:spcBef>
                <a:spcPct val="0"/>
              </a:spcBef>
              <a:buFontTx/>
              <a:buNone/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30197" y="6462686"/>
            <a:ext cx="4305967" cy="3397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25" tIns="47813" rIns="95625" bIns="47813" numCol="1" anchor="b" anchorCtr="0" compatLnSpc="1">
            <a:prstTxWarp prst="textNoShape">
              <a:avLst/>
            </a:prstTxWarp>
          </a:bodyPr>
          <a:lstStyle>
            <a:lvl1pPr algn="r" defTabSz="956523" eaLnBrk="1" hangingPunct="1">
              <a:spcBef>
                <a:spcPct val="0"/>
              </a:spcBef>
              <a:buFontTx/>
              <a:buNone/>
              <a:defRPr sz="13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29F0516-BCF0-4D98-8733-D3C2801EEE3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142415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4305967" cy="3397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25" tIns="47813" rIns="95625" bIns="47813" numCol="1" anchor="t" anchorCtr="0" compatLnSpc="1">
            <a:prstTxWarp prst="textNoShape">
              <a:avLst/>
            </a:prstTxWarp>
          </a:bodyPr>
          <a:lstStyle>
            <a:lvl1pPr defTabSz="956523" eaLnBrk="1" hangingPunct="1">
              <a:spcBef>
                <a:spcPct val="0"/>
              </a:spcBef>
              <a:buFontTx/>
              <a:buNone/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30197" y="0"/>
            <a:ext cx="4305967" cy="3397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25" tIns="47813" rIns="95625" bIns="47813" numCol="1" anchor="t" anchorCtr="0" compatLnSpc="1">
            <a:prstTxWarp prst="textNoShape">
              <a:avLst/>
            </a:prstTxWarp>
          </a:bodyPr>
          <a:lstStyle>
            <a:lvl1pPr algn="r" defTabSz="956523" eaLnBrk="1" hangingPunct="1">
              <a:spcBef>
                <a:spcPct val="0"/>
              </a:spcBef>
              <a:buFontTx/>
              <a:buNone/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68663" y="511175"/>
            <a:ext cx="3398837" cy="25495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22008" y="3230815"/>
            <a:ext cx="7292149" cy="30609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25" tIns="47813" rIns="95625" bIns="478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6462686"/>
            <a:ext cx="4305967" cy="3397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25" tIns="47813" rIns="95625" bIns="47813" numCol="1" anchor="b" anchorCtr="0" compatLnSpc="1">
            <a:prstTxWarp prst="textNoShape">
              <a:avLst/>
            </a:prstTxWarp>
          </a:bodyPr>
          <a:lstStyle>
            <a:lvl1pPr defTabSz="956523" eaLnBrk="1" hangingPunct="1">
              <a:spcBef>
                <a:spcPct val="0"/>
              </a:spcBef>
              <a:buFontTx/>
              <a:buNone/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30197" y="6462686"/>
            <a:ext cx="4305967" cy="3397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25" tIns="47813" rIns="95625" bIns="47813" numCol="1" anchor="b" anchorCtr="0" compatLnSpc="1">
            <a:prstTxWarp prst="textNoShape">
              <a:avLst/>
            </a:prstTxWarp>
          </a:bodyPr>
          <a:lstStyle>
            <a:lvl1pPr algn="r" defTabSz="956523" eaLnBrk="1" hangingPunct="1">
              <a:spcBef>
                <a:spcPct val="0"/>
              </a:spcBef>
              <a:buFontTx/>
              <a:buNone/>
              <a:defRPr sz="13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66A51CDF-1F43-432E-9E42-326184CF1E8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85113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6A51CDF-1F43-432E-9E42-326184CF1E84}" type="slidenum">
              <a:rPr lang="en-US" altLang="en-US" smtClean="0"/>
              <a:pPr>
                <a:defRPr/>
              </a:pPr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27856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F83E4E8-36B3-4201-B5AC-4840AD499387}" type="slidenum">
              <a:rPr lang="en-US" sz="1400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9</a:t>
            </a:fld>
            <a:endParaRPr lang="en-US" sz="1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150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8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18238" cy="452596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4247746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20000"/>
              </a:spcBef>
              <a:buFontTx/>
              <a:buNone/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20000"/>
              </a:spcBef>
              <a:buFontTx/>
              <a:buNone/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0960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20000"/>
              </a:spcBef>
              <a:buFontTx/>
              <a:buNone/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1EF8DEBF-A3FB-4CD0-A67B-EA1526019F7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51933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20000"/>
              </a:spcBef>
              <a:buFontTx/>
              <a:buNone/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20000"/>
              </a:spcBef>
              <a:buFontTx/>
              <a:buNone/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0960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20000"/>
              </a:spcBef>
              <a:buFontTx/>
              <a:buNone/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1D7D08BF-7C25-4D07-B23E-481766FC49B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64438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6400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6400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20000"/>
              </a:spcBef>
              <a:buFontTx/>
              <a:buNone/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20000"/>
              </a:spcBef>
              <a:buFontTx/>
              <a:buNone/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0960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20000"/>
              </a:spcBef>
              <a:buFontTx/>
              <a:buNone/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83DC6CA4-02C0-48C3-B4A9-85C08AC0F9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346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225425" indent="9525">
              <a:defRPr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28600" indent="-228600">
              <a:spcBef>
                <a:spcPts val="600"/>
              </a:spcBef>
              <a:defRPr sz="2000"/>
            </a:lvl1pPr>
            <a:lvl2pPr marL="579438" indent="-230188">
              <a:spcBef>
                <a:spcPts val="600"/>
              </a:spcBef>
              <a:defRPr sz="1800"/>
            </a:lvl2pPr>
            <a:lvl3pPr marL="912813" indent="-228600">
              <a:spcBef>
                <a:spcPts val="600"/>
              </a:spcBef>
              <a:defRPr/>
            </a:lvl3pPr>
            <a:lvl4pPr marL="1263650" indent="-228600">
              <a:spcBef>
                <a:spcPts val="600"/>
              </a:spcBef>
              <a:defRPr sz="1800"/>
            </a:lvl4pPr>
            <a:lvl5pPr marL="1600200" indent="-228600">
              <a:spcBef>
                <a:spcPts val="600"/>
              </a:spcBef>
              <a:defRPr sz="1800"/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20000"/>
              </a:spcBef>
              <a:buFontTx/>
              <a:buNone/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20000"/>
              </a:spcBef>
              <a:buFontTx/>
              <a:buNone/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0960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20000"/>
              </a:spcBef>
              <a:buFontTx/>
              <a:buNone/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77F2261C-A3A6-49AD-9868-D49A006EF5B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6863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20000"/>
              </a:spcBef>
              <a:buFontTx/>
              <a:buNone/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20000"/>
              </a:spcBef>
              <a:buFontTx/>
              <a:buNone/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0960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20000"/>
              </a:spcBef>
              <a:buFontTx/>
              <a:buNone/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8192B81D-410D-4FFC-AA93-11667D4FE73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311446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371600"/>
            <a:ext cx="41910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1910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20000"/>
              </a:spcBef>
              <a:buFontTx/>
              <a:buNone/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20000"/>
              </a:spcBef>
              <a:buFontTx/>
              <a:buNone/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0960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20000"/>
              </a:spcBef>
              <a:buFontTx/>
              <a:buNone/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07883245-F50E-43B8-92C7-73F724D3A6E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29497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20000"/>
              </a:spcBef>
              <a:buFontTx/>
              <a:buNone/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20000"/>
              </a:spcBef>
              <a:buFontTx/>
              <a:buNone/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0960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20000"/>
              </a:spcBef>
              <a:buFontTx/>
              <a:buNone/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B3AFF862-DB0D-4920-9720-F8F6560E83F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3985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234950" indent="-6350">
              <a:defRPr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20000"/>
              </a:spcBef>
              <a:buFontTx/>
              <a:buNone/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20000"/>
              </a:spcBef>
              <a:buFontTx/>
              <a:buNone/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0960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20000"/>
              </a:spcBef>
              <a:buFontTx/>
              <a:buNone/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AE159B1A-E57C-4D18-A5EC-F7F34A3964F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095078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20000"/>
              </a:spcBef>
              <a:buFontTx/>
              <a:buNone/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20000"/>
              </a:spcBef>
              <a:buFontTx/>
              <a:buNone/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0960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20000"/>
              </a:spcBef>
              <a:buFontTx/>
              <a:buNone/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1A8009D9-7EE1-4606-B691-099B8462BB9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59902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20000"/>
              </a:spcBef>
              <a:buFontTx/>
              <a:buNone/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20000"/>
              </a:spcBef>
              <a:buFontTx/>
              <a:buNone/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0960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20000"/>
              </a:spcBef>
              <a:buFontTx/>
              <a:buNone/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B9D49A5A-BF6C-431B-B061-05DE9F4EDC4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78116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20000"/>
              </a:spcBef>
              <a:buFontTx/>
              <a:buNone/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20000"/>
              </a:spcBef>
              <a:buFontTx/>
              <a:buNone/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0960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20000"/>
              </a:spcBef>
              <a:buFontTx/>
              <a:buNone/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411AAAA9-BB46-4229-BA03-12F90BA9030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78667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371600"/>
            <a:ext cx="85344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29" name="Rectangle 12"/>
          <p:cNvSpPr>
            <a:spLocks noChangeArrowheads="1"/>
          </p:cNvSpPr>
          <p:nvPr userDrawn="1"/>
        </p:nvSpPr>
        <p:spPr bwMode="auto">
          <a:xfrm>
            <a:off x="0" y="1066800"/>
            <a:ext cx="9144000" cy="152400"/>
          </a:xfrm>
          <a:prstGeom prst="rect">
            <a:avLst/>
          </a:prstGeom>
          <a:solidFill>
            <a:srgbClr val="99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defRPr/>
            </a:pPr>
            <a:endParaRPr lang="en-GB" altLang="en-US" sz="2400">
              <a:latin typeface="Times New Roman" panose="02020603050405020304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77" r:id="rId1"/>
    <p:sldLayoutId id="2147484278" r:id="rId2"/>
    <p:sldLayoutId id="2147484279" r:id="rId3"/>
    <p:sldLayoutId id="2147484280" r:id="rId4"/>
    <p:sldLayoutId id="2147484281" r:id="rId5"/>
    <p:sldLayoutId id="2147484282" r:id="rId6"/>
    <p:sldLayoutId id="2147484283" r:id="rId7"/>
    <p:sldLayoutId id="2147484284" r:id="rId8"/>
    <p:sldLayoutId id="2147484285" r:id="rId9"/>
    <p:sldLayoutId id="2147484286" r:id="rId10"/>
    <p:sldLayoutId id="2147484287" r:id="rId11"/>
  </p:sldLayoutIdLst>
  <p:txStyles>
    <p:titleStyle>
      <a:lvl1pPr marL="234950" indent="-6350"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990099"/>
          </a:solidFill>
          <a:latin typeface="+mj-lt"/>
          <a:ea typeface="+mj-ea"/>
          <a:cs typeface="+mj-cs"/>
        </a:defRPr>
      </a:lvl1pPr>
      <a:lvl2pPr marL="234950" indent="-6350"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990099"/>
          </a:solidFill>
          <a:latin typeface="Arial" charset="0"/>
        </a:defRPr>
      </a:lvl2pPr>
      <a:lvl3pPr marL="234950" indent="-6350"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990099"/>
          </a:solidFill>
          <a:latin typeface="Arial" charset="0"/>
        </a:defRPr>
      </a:lvl3pPr>
      <a:lvl4pPr marL="234950" indent="-6350"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990099"/>
          </a:solidFill>
          <a:latin typeface="Arial" charset="0"/>
        </a:defRPr>
      </a:lvl4pPr>
      <a:lvl5pPr marL="234950" indent="-6350"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990099"/>
          </a:solidFill>
          <a:latin typeface="Arial" charset="0"/>
        </a:defRPr>
      </a:lvl5pPr>
      <a:lvl6pPr marL="682625" algn="l" rtl="0" fontAlgn="base">
        <a:spcBef>
          <a:spcPct val="0"/>
        </a:spcBef>
        <a:spcAft>
          <a:spcPct val="0"/>
        </a:spcAft>
        <a:defRPr sz="4000" b="1">
          <a:solidFill>
            <a:srgbClr val="FFFF00"/>
          </a:solidFill>
          <a:latin typeface="Arial" charset="0"/>
        </a:defRPr>
      </a:lvl6pPr>
      <a:lvl7pPr marL="1139825" algn="l" rtl="0" fontAlgn="base">
        <a:spcBef>
          <a:spcPct val="0"/>
        </a:spcBef>
        <a:spcAft>
          <a:spcPct val="0"/>
        </a:spcAft>
        <a:defRPr sz="4000" b="1">
          <a:solidFill>
            <a:srgbClr val="FFFF00"/>
          </a:solidFill>
          <a:latin typeface="Arial" charset="0"/>
        </a:defRPr>
      </a:lvl7pPr>
      <a:lvl8pPr marL="1597025" algn="l" rtl="0" fontAlgn="base">
        <a:spcBef>
          <a:spcPct val="0"/>
        </a:spcBef>
        <a:spcAft>
          <a:spcPct val="0"/>
        </a:spcAft>
        <a:defRPr sz="4000" b="1">
          <a:solidFill>
            <a:srgbClr val="FFFF00"/>
          </a:solidFill>
          <a:latin typeface="Arial" charset="0"/>
        </a:defRPr>
      </a:lvl8pPr>
      <a:lvl9pPr marL="2054225" algn="l" rtl="0" fontAlgn="base">
        <a:spcBef>
          <a:spcPct val="0"/>
        </a:spcBef>
        <a:spcAft>
          <a:spcPct val="0"/>
        </a:spcAft>
        <a:defRPr sz="4000" b="1">
          <a:solidFill>
            <a:srgbClr val="FFFF00"/>
          </a:solidFill>
          <a:latin typeface="Arial" charset="0"/>
        </a:defRPr>
      </a:lvl9pPr>
    </p:titleStyle>
    <p:bodyStyle>
      <a:lvl1pPr marL="228600" indent="-228600" algn="l" rtl="0" eaLnBrk="0" fontAlgn="base" hangingPunct="0">
        <a:spcBef>
          <a:spcPts val="6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579438" indent="-228600" algn="l" rtl="0" eaLnBrk="0" fontAlgn="base" hangingPunct="0">
        <a:spcBef>
          <a:spcPts val="6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914400" indent="-228600" algn="l" rtl="0" eaLnBrk="0" fontAlgn="base" hangingPunct="0">
        <a:spcBef>
          <a:spcPts val="6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265238" indent="-228600" algn="l" rtl="0" eaLnBrk="0" fontAlgn="base" hangingPunct="0">
        <a:spcBef>
          <a:spcPts val="6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1600200" indent="-228600" algn="l" rtl="0" eaLnBrk="0" fontAlgn="base" hangingPunct="0">
        <a:spcBef>
          <a:spcPts val="6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emf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 bwMode="auto">
          <a:xfrm>
            <a:off x="0" y="0"/>
            <a:ext cx="9144000" cy="2057400"/>
          </a:xfrm>
          <a:prstGeom prst="rect">
            <a:avLst/>
          </a:prstGeom>
          <a:ln>
            <a:noFill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tIns="91440" bIns="91440"/>
          <a:lstStyle/>
          <a:p>
            <a:pPr eaLnBrk="1" hangingPunct="1">
              <a:spcBef>
                <a:spcPct val="20000"/>
              </a:spcBef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502"/>
          <a:stretch>
            <a:fillRect/>
          </a:stretch>
        </p:blipFill>
        <p:spPr bwMode="auto">
          <a:xfrm>
            <a:off x="6350" y="-12700"/>
            <a:ext cx="4794250" cy="6870700"/>
          </a:xfrm>
          <a:prstGeom prst="rect">
            <a:avLst/>
          </a:prstGeom>
          <a:noFill/>
          <a:ln>
            <a:noFill/>
          </a:ln>
          <a:effectLst>
            <a:outerShdw blurRad="292100" dist="139700" dir="2700000" algn="tl" rotWithShape="0">
              <a:srgbClr val="333333">
                <a:alpha val="64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4495800" y="2514600"/>
            <a:ext cx="4648200" cy="2514600"/>
          </a:xfrm>
          <a:prstGeom prst="rect">
            <a:avLst/>
          </a:prstGeom>
          <a:solidFill>
            <a:srgbClr val="990099"/>
          </a:solidFill>
          <a:ln w="38100">
            <a:solidFill>
              <a:schemeClr val="bg1"/>
            </a:solidFill>
            <a:miter lim="800000"/>
            <a:headEnd/>
            <a:tailEnd/>
          </a:ln>
          <a:effectLst>
            <a:outerShdw blurRad="50800" dist="38100" dir="8100000" algn="tr" rotWithShape="0">
              <a:srgbClr val="808080">
                <a:alpha val="39999"/>
              </a:srgbClr>
            </a:outerShdw>
          </a:effectLst>
        </p:spPr>
        <p:txBody>
          <a:bodyPr tIns="91440" bIns="91440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endParaRPr lang="en-US" altLang="en-US"/>
          </a:p>
        </p:txBody>
      </p:sp>
      <p:sp>
        <p:nvSpPr>
          <p:cNvPr id="8" name="Content Placeholder 7"/>
          <p:cNvSpPr>
            <a:spLocks noGrp="1"/>
          </p:cNvSpPr>
          <p:nvPr>
            <p:ph idx="4294967295"/>
          </p:nvPr>
        </p:nvSpPr>
        <p:spPr>
          <a:xfrm>
            <a:off x="4555375" y="2971800"/>
            <a:ext cx="4619624" cy="1600200"/>
          </a:xfrm>
        </p:spPr>
        <p:txBody>
          <a:bodyPr/>
          <a:lstStyle/>
          <a:p>
            <a:pPr marL="49213" indent="-49213" algn="ctr">
              <a:spcBef>
                <a:spcPct val="0"/>
              </a:spcBef>
              <a:buFontTx/>
              <a:buNone/>
              <a:defRPr/>
            </a:pPr>
            <a:r>
              <a:rPr lang="en-US" sz="32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AKUNTANSI </a:t>
            </a:r>
          </a:p>
          <a:p>
            <a:pPr marL="49213" indent="-49213" algn="ctr">
              <a:spcBef>
                <a:spcPct val="0"/>
              </a:spcBef>
              <a:buFontTx/>
              <a:buNone/>
              <a:defRPr/>
            </a:pPr>
            <a:r>
              <a:rPr lang="en-US" sz="32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SEKTOR PUBLIK &amp; PEMERINTAHAN</a:t>
            </a:r>
            <a:endParaRPr lang="en-US" sz="2800" b="1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strips dir="rd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 bwMode="auto">
          <a:xfrm>
            <a:off x="0" y="0"/>
            <a:ext cx="9144000" cy="2057400"/>
          </a:xfrm>
          <a:prstGeom prst="rect">
            <a:avLst/>
          </a:prstGeom>
          <a:ln>
            <a:noFill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tIns="91440" bIns="91440"/>
          <a:lstStyle/>
          <a:p>
            <a:pPr eaLnBrk="1" hangingPunct="1">
              <a:spcBef>
                <a:spcPct val="20000"/>
              </a:spcBef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502"/>
          <a:stretch>
            <a:fillRect/>
          </a:stretch>
        </p:blipFill>
        <p:spPr bwMode="auto">
          <a:xfrm>
            <a:off x="6350" y="-12700"/>
            <a:ext cx="4794250" cy="6870700"/>
          </a:xfrm>
          <a:prstGeom prst="rect">
            <a:avLst/>
          </a:prstGeom>
          <a:noFill/>
          <a:ln>
            <a:noFill/>
          </a:ln>
          <a:effectLst>
            <a:outerShdw blurRad="292100" dist="139700" dir="2700000" algn="tl" rotWithShape="0">
              <a:srgbClr val="333333">
                <a:alpha val="64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4495800" y="2514600"/>
            <a:ext cx="4648200" cy="2514600"/>
          </a:xfrm>
          <a:prstGeom prst="rect">
            <a:avLst/>
          </a:prstGeom>
          <a:solidFill>
            <a:srgbClr val="990099"/>
          </a:solidFill>
          <a:ln w="38100">
            <a:solidFill>
              <a:schemeClr val="bg1"/>
            </a:solidFill>
            <a:miter lim="800000"/>
            <a:headEnd/>
            <a:tailEnd/>
          </a:ln>
          <a:effectLst>
            <a:outerShdw blurRad="50800" dist="38100" dir="8100000" algn="tr" rotWithShape="0">
              <a:srgbClr val="808080">
                <a:alpha val="39999"/>
              </a:srgbClr>
            </a:outerShdw>
          </a:effectLst>
        </p:spPr>
        <p:txBody>
          <a:bodyPr tIns="91440" bIns="91440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endParaRPr lang="en-US" altLang="en-US"/>
          </a:p>
        </p:txBody>
      </p:sp>
      <p:sp>
        <p:nvSpPr>
          <p:cNvPr id="8" name="Content Placeholder 7"/>
          <p:cNvSpPr>
            <a:spLocks noGrp="1"/>
          </p:cNvSpPr>
          <p:nvPr>
            <p:ph idx="4294967295"/>
          </p:nvPr>
        </p:nvSpPr>
        <p:spPr>
          <a:xfrm>
            <a:off x="4555375" y="2971800"/>
            <a:ext cx="4619624" cy="1600200"/>
          </a:xfrm>
        </p:spPr>
        <p:txBody>
          <a:bodyPr/>
          <a:lstStyle/>
          <a:p>
            <a:pPr marL="49213" indent="-49213" algn="ctr">
              <a:spcBef>
                <a:spcPct val="0"/>
              </a:spcBef>
              <a:buFontTx/>
              <a:buNone/>
              <a:defRPr/>
            </a:pPr>
            <a:r>
              <a:rPr lang="en-US" sz="32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AKUNTANSI </a:t>
            </a:r>
          </a:p>
          <a:p>
            <a:pPr marL="49213" indent="-49213" algn="ctr">
              <a:spcBef>
                <a:spcPct val="0"/>
              </a:spcBef>
              <a:buFontTx/>
              <a:buNone/>
              <a:defRPr/>
            </a:pPr>
            <a:r>
              <a:rPr lang="en-US" sz="32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ORGANISASI NIRLABA</a:t>
            </a:r>
            <a:endParaRPr lang="en-US" sz="2800" b="1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311834537"/>
      </p:ext>
    </p:extLst>
  </p:cSld>
  <p:clrMapOvr>
    <a:masterClrMapping/>
  </p:clrMapOvr>
  <p:transition spd="slow">
    <p:strips dir="rd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548378"/>
          </a:xfrm>
        </p:spPr>
        <p:txBody>
          <a:bodyPr>
            <a:noAutofit/>
          </a:bodyPr>
          <a:lstStyle/>
          <a:p>
            <a:r>
              <a:rPr lang="en-US" sz="3600" b="1" dirty="0" err="1"/>
              <a:t>Laporan</a:t>
            </a:r>
            <a:r>
              <a:rPr lang="en-US" sz="3600" b="1" dirty="0"/>
              <a:t> </a:t>
            </a:r>
            <a:r>
              <a:rPr lang="en-US" sz="3600" b="1" dirty="0" err="1"/>
              <a:t>Aktivitas</a:t>
            </a:r>
            <a:endParaRPr lang="en-US" sz="3600" b="1" dirty="0"/>
          </a:p>
        </p:txBody>
      </p:sp>
      <p:sp>
        <p:nvSpPr>
          <p:cNvPr id="10854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en-US" sz="2400" dirty="0" err="1"/>
              <a:t>Laporan</a:t>
            </a:r>
            <a:r>
              <a:rPr lang="en-US" sz="2400" dirty="0"/>
              <a:t> </a:t>
            </a:r>
            <a:r>
              <a:rPr lang="en-US" sz="2400" dirty="0" err="1"/>
              <a:t>aktivitas</a:t>
            </a:r>
            <a:r>
              <a:rPr lang="en-US" sz="2400" dirty="0"/>
              <a:t> </a:t>
            </a:r>
            <a:r>
              <a:rPr lang="en-US" sz="2400" dirty="0" err="1"/>
              <a:t>mencakup</a:t>
            </a:r>
            <a:r>
              <a:rPr lang="en-US" sz="2400" dirty="0"/>
              <a:t> </a:t>
            </a:r>
            <a:r>
              <a:rPr lang="en-US" sz="2400" dirty="0" err="1"/>
              <a:t>organisasi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keseluruhan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menyajikan</a:t>
            </a:r>
            <a:r>
              <a:rPr lang="en-US" sz="2400" dirty="0"/>
              <a:t> </a:t>
            </a:r>
            <a:r>
              <a:rPr lang="en-US" sz="2400" dirty="0" err="1"/>
              <a:t>perubahan</a:t>
            </a:r>
            <a:r>
              <a:rPr lang="en-US" sz="2400" dirty="0"/>
              <a:t> </a:t>
            </a:r>
            <a:r>
              <a:rPr lang="en-US" sz="2400" dirty="0" err="1"/>
              <a:t>jumlah</a:t>
            </a:r>
            <a:r>
              <a:rPr lang="en-US" sz="2400" dirty="0"/>
              <a:t> </a:t>
            </a:r>
            <a:r>
              <a:rPr lang="en-US" sz="2400" dirty="0" err="1"/>
              <a:t>aktiva</a:t>
            </a:r>
            <a:r>
              <a:rPr lang="en-US" sz="2400" dirty="0"/>
              <a:t> </a:t>
            </a:r>
            <a:r>
              <a:rPr lang="en-US" sz="2400" dirty="0" err="1"/>
              <a:t>bersih</a:t>
            </a:r>
            <a:r>
              <a:rPr lang="en-US" sz="2400" dirty="0"/>
              <a:t> </a:t>
            </a:r>
            <a:r>
              <a:rPr lang="en-US" sz="2400" dirty="0" err="1"/>
              <a:t>selama</a:t>
            </a:r>
            <a:r>
              <a:rPr lang="en-US" sz="2400" dirty="0"/>
              <a:t> </a:t>
            </a:r>
            <a:r>
              <a:rPr lang="en-US" sz="2400" dirty="0" err="1"/>
              <a:t>suatu</a:t>
            </a:r>
            <a:r>
              <a:rPr lang="en-US" sz="2400" dirty="0"/>
              <a:t> </a:t>
            </a:r>
            <a:r>
              <a:rPr lang="en-US" sz="2400" dirty="0" err="1"/>
              <a:t>periode</a:t>
            </a:r>
            <a:r>
              <a:rPr lang="en-US" sz="2400" dirty="0"/>
              <a:t>. </a:t>
            </a:r>
          </a:p>
          <a:p>
            <a:pPr>
              <a:spcBef>
                <a:spcPts val="1200"/>
              </a:spcBef>
            </a:pPr>
            <a:r>
              <a:rPr lang="en-US" sz="2400" dirty="0" err="1"/>
              <a:t>Perubahan</a:t>
            </a:r>
            <a:r>
              <a:rPr lang="en-US" sz="2400" dirty="0"/>
              <a:t> </a:t>
            </a:r>
            <a:r>
              <a:rPr lang="en-US" sz="2400" dirty="0" err="1"/>
              <a:t>aktiva</a:t>
            </a:r>
            <a:r>
              <a:rPr lang="en-US" sz="2400" dirty="0"/>
              <a:t> </a:t>
            </a:r>
            <a:r>
              <a:rPr lang="en-US" sz="2400" dirty="0" err="1"/>
              <a:t>bersih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laporan</a:t>
            </a:r>
            <a:r>
              <a:rPr lang="en-US" sz="2400" dirty="0"/>
              <a:t> </a:t>
            </a:r>
            <a:r>
              <a:rPr lang="en-US" sz="2400" dirty="0" err="1"/>
              <a:t>aktivitas</a:t>
            </a:r>
            <a:r>
              <a:rPr lang="en-US" sz="2400" dirty="0"/>
              <a:t> </a:t>
            </a:r>
            <a:r>
              <a:rPr lang="en-US" sz="2400" dirty="0" err="1"/>
              <a:t>tercermin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aktiva</a:t>
            </a:r>
            <a:r>
              <a:rPr lang="en-US" sz="2400" dirty="0"/>
              <a:t> </a:t>
            </a:r>
            <a:r>
              <a:rPr lang="en-US" sz="2400" dirty="0" err="1"/>
              <a:t>bersih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ekuitas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laporan</a:t>
            </a:r>
            <a:r>
              <a:rPr lang="en-US" sz="2400" dirty="0"/>
              <a:t> </a:t>
            </a:r>
            <a:r>
              <a:rPr lang="en-US" sz="2400" dirty="0" err="1"/>
              <a:t>posisi</a:t>
            </a:r>
            <a:r>
              <a:rPr lang="en-US" sz="2400" dirty="0"/>
              <a:t> </a:t>
            </a:r>
            <a:r>
              <a:rPr lang="en-US" sz="2400" dirty="0" err="1"/>
              <a:t>keuangan</a:t>
            </a:r>
            <a:r>
              <a:rPr lang="en-US" sz="2400" dirty="0"/>
              <a:t>.</a:t>
            </a:r>
          </a:p>
          <a:p>
            <a:pPr>
              <a:spcBef>
                <a:spcPts val="1200"/>
              </a:spcBef>
            </a:pPr>
            <a:r>
              <a:rPr lang="en-US" sz="2400" dirty="0" err="1"/>
              <a:t>Laporan</a:t>
            </a:r>
            <a:r>
              <a:rPr lang="en-US" sz="2400" dirty="0"/>
              <a:t> </a:t>
            </a:r>
            <a:r>
              <a:rPr lang="en-US" sz="2400" dirty="0" err="1"/>
              <a:t>aktivitas</a:t>
            </a:r>
            <a:r>
              <a:rPr lang="en-US" sz="2400" dirty="0"/>
              <a:t> </a:t>
            </a:r>
            <a:r>
              <a:rPr lang="en-US" sz="2400" dirty="0" err="1"/>
              <a:t>menyajikan</a:t>
            </a:r>
            <a:r>
              <a:rPr lang="en-US" sz="2400" dirty="0"/>
              <a:t> </a:t>
            </a:r>
            <a:r>
              <a:rPr lang="en-US" sz="2400" dirty="0" err="1"/>
              <a:t>jumlah</a:t>
            </a:r>
            <a:r>
              <a:rPr lang="en-US" sz="2400" dirty="0"/>
              <a:t> </a:t>
            </a:r>
            <a:r>
              <a:rPr lang="en-US" sz="2400" dirty="0" err="1"/>
              <a:t>perubahan</a:t>
            </a:r>
            <a:r>
              <a:rPr lang="en-US" sz="2400" dirty="0"/>
              <a:t> </a:t>
            </a:r>
            <a:r>
              <a:rPr lang="en-US" sz="2400" dirty="0" err="1"/>
              <a:t>aktiva</a:t>
            </a:r>
            <a:r>
              <a:rPr lang="en-US" sz="2400" dirty="0"/>
              <a:t> </a:t>
            </a:r>
            <a:r>
              <a:rPr lang="en-US" sz="2400" dirty="0" err="1"/>
              <a:t>bersih</a:t>
            </a:r>
            <a:r>
              <a:rPr lang="en-US" sz="2400" dirty="0"/>
              <a:t> </a:t>
            </a:r>
            <a:r>
              <a:rPr lang="en-US" sz="2400" dirty="0" err="1"/>
              <a:t>terikat</a:t>
            </a:r>
            <a:r>
              <a:rPr lang="en-US" sz="2400" dirty="0"/>
              <a:t> </a:t>
            </a:r>
            <a:r>
              <a:rPr lang="en-US" sz="2400" dirty="0" err="1"/>
              <a:t>permanen</a:t>
            </a:r>
            <a:r>
              <a:rPr lang="en-US" sz="2400" dirty="0"/>
              <a:t>, </a:t>
            </a:r>
            <a:r>
              <a:rPr lang="en-US" sz="2400" dirty="0" err="1"/>
              <a:t>terikat</a:t>
            </a:r>
            <a:r>
              <a:rPr lang="en-US" sz="2400" dirty="0"/>
              <a:t> </a:t>
            </a:r>
            <a:r>
              <a:rPr lang="en-US" sz="2400" dirty="0" err="1"/>
              <a:t>temporer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terikat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suatu</a:t>
            </a:r>
            <a:r>
              <a:rPr lang="en-US" sz="2400" dirty="0"/>
              <a:t> </a:t>
            </a:r>
            <a:r>
              <a:rPr lang="en-US" sz="2400" dirty="0" err="1"/>
              <a:t>periode</a:t>
            </a:r>
            <a:r>
              <a:rPr lang="en-US" sz="2400" dirty="0"/>
              <a:t>.</a:t>
            </a:r>
          </a:p>
          <a:p>
            <a:pPr>
              <a:spcBef>
                <a:spcPts val="1200"/>
              </a:spcBef>
            </a:pPr>
            <a:r>
              <a:rPr lang="en-US" sz="2400" dirty="0" err="1"/>
              <a:t>Laporan</a:t>
            </a:r>
            <a:r>
              <a:rPr lang="en-US" sz="2400" dirty="0"/>
              <a:t> </a:t>
            </a:r>
            <a:r>
              <a:rPr lang="en-US" sz="2400" dirty="0" err="1"/>
              <a:t>aktivitas</a:t>
            </a:r>
            <a:r>
              <a:rPr lang="en-US" sz="2400" dirty="0"/>
              <a:t> </a:t>
            </a:r>
            <a:r>
              <a:rPr lang="en-US" sz="2400" dirty="0" err="1"/>
              <a:t>menyajikan</a:t>
            </a:r>
            <a:r>
              <a:rPr lang="en-US" sz="2400" dirty="0"/>
              <a:t> </a:t>
            </a:r>
            <a:r>
              <a:rPr lang="en-US" sz="2400" dirty="0" err="1"/>
              <a:t>jumlah</a:t>
            </a:r>
            <a:r>
              <a:rPr lang="en-US" sz="2400" dirty="0"/>
              <a:t> </a:t>
            </a:r>
            <a:r>
              <a:rPr lang="en-US" sz="2400" dirty="0" err="1"/>
              <a:t>pendapatan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beban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bruto</a:t>
            </a:r>
            <a:r>
              <a:rPr lang="en-US" sz="2400" dirty="0"/>
              <a:t>, </a:t>
            </a:r>
            <a:r>
              <a:rPr lang="en-US" sz="2400" dirty="0" err="1"/>
              <a:t>kecuali</a:t>
            </a:r>
            <a:r>
              <a:rPr lang="en-US" sz="2400" dirty="0"/>
              <a:t> </a:t>
            </a:r>
            <a:r>
              <a:rPr lang="en-US" sz="2400" dirty="0" err="1"/>
              <a:t>diatur</a:t>
            </a:r>
            <a:r>
              <a:rPr lang="en-US" sz="2400" dirty="0"/>
              <a:t> </a:t>
            </a:r>
            <a:r>
              <a:rPr lang="en-US" sz="2400" dirty="0" err="1"/>
              <a:t>berbeda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SAK lain </a:t>
            </a:r>
            <a:r>
              <a:rPr lang="en-US" sz="2400" dirty="0" err="1"/>
              <a:t>atau</a:t>
            </a:r>
            <a:r>
              <a:rPr lang="en-US" sz="2400" dirty="0"/>
              <a:t> SAK ETAP.</a:t>
            </a:r>
          </a:p>
          <a:p>
            <a:pPr>
              <a:spcBef>
                <a:spcPts val="1200"/>
              </a:spcBef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678867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548378"/>
          </a:xfrm>
        </p:spPr>
        <p:txBody>
          <a:bodyPr>
            <a:normAutofit fontScale="90000"/>
          </a:bodyPr>
          <a:lstStyle/>
          <a:p>
            <a:r>
              <a:rPr lang="en-US" b="1" dirty="0" err="1"/>
              <a:t>Laporan</a:t>
            </a:r>
            <a:r>
              <a:rPr lang="en-US" b="1" dirty="0"/>
              <a:t> </a:t>
            </a:r>
            <a:r>
              <a:rPr lang="en-US" b="1" dirty="0" err="1"/>
              <a:t>Arus</a:t>
            </a:r>
            <a:r>
              <a:rPr lang="en-US" b="1" dirty="0"/>
              <a:t> </a:t>
            </a:r>
            <a:r>
              <a:rPr lang="en-US" b="1" dirty="0" err="1"/>
              <a:t>Kas</a:t>
            </a:r>
            <a:endParaRPr lang="en-US" b="1" dirty="0"/>
          </a:p>
        </p:txBody>
      </p:sp>
      <p:sp>
        <p:nvSpPr>
          <p:cNvPr id="11264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spcBef>
                <a:spcPts val="600"/>
              </a:spcBef>
            </a:pPr>
            <a:r>
              <a:rPr lang="en-US" sz="2000" dirty="0" err="1"/>
              <a:t>Tujuan</a:t>
            </a:r>
            <a:r>
              <a:rPr lang="en-US" sz="2000" dirty="0"/>
              <a:t> </a:t>
            </a:r>
            <a:r>
              <a:rPr lang="en-US" sz="2000" dirty="0" err="1"/>
              <a:t>utama</a:t>
            </a:r>
            <a:r>
              <a:rPr lang="en-US" sz="2000" dirty="0"/>
              <a:t> </a:t>
            </a:r>
            <a:r>
              <a:rPr lang="en-US" sz="2000" dirty="0" err="1"/>
              <a:t>laporan</a:t>
            </a:r>
            <a:r>
              <a:rPr lang="en-US" sz="2000" dirty="0"/>
              <a:t> </a:t>
            </a:r>
            <a:r>
              <a:rPr lang="en-US" sz="2000" dirty="0" err="1"/>
              <a:t>arus</a:t>
            </a:r>
            <a:r>
              <a:rPr lang="en-US" sz="2000" dirty="0"/>
              <a:t> </a:t>
            </a:r>
            <a:r>
              <a:rPr lang="en-US" sz="2000" dirty="0" err="1"/>
              <a:t>kas</a:t>
            </a:r>
            <a:r>
              <a:rPr lang="en-US" sz="2000" dirty="0"/>
              <a:t>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menyajikan</a:t>
            </a:r>
            <a:r>
              <a:rPr lang="en-US" sz="2000" dirty="0"/>
              <a:t> </a:t>
            </a:r>
            <a:r>
              <a:rPr lang="en-US" sz="2000" dirty="0" err="1"/>
              <a:t>informasi</a:t>
            </a:r>
            <a:r>
              <a:rPr lang="en-US" sz="2000" dirty="0"/>
              <a:t> </a:t>
            </a:r>
            <a:r>
              <a:rPr lang="en-US" sz="2000" dirty="0" err="1"/>
              <a:t>mengenai</a:t>
            </a:r>
            <a:r>
              <a:rPr lang="en-US" sz="2000" dirty="0"/>
              <a:t> </a:t>
            </a:r>
            <a:r>
              <a:rPr lang="en-US" sz="2000" dirty="0" err="1"/>
              <a:t>penerimaan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pengeluaran</a:t>
            </a:r>
            <a:r>
              <a:rPr lang="en-US" sz="2000" dirty="0"/>
              <a:t> </a:t>
            </a:r>
            <a:r>
              <a:rPr lang="en-US" sz="2000" dirty="0" err="1"/>
              <a:t>kas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suatu</a:t>
            </a:r>
            <a:r>
              <a:rPr lang="en-US" sz="2000" dirty="0"/>
              <a:t> </a:t>
            </a:r>
            <a:r>
              <a:rPr lang="en-US" sz="2000" dirty="0" err="1"/>
              <a:t>periode</a:t>
            </a:r>
            <a:r>
              <a:rPr lang="en-US" sz="2000" dirty="0"/>
              <a:t>.</a:t>
            </a:r>
          </a:p>
          <a:p>
            <a:pPr>
              <a:spcBef>
                <a:spcPts val="600"/>
              </a:spcBef>
            </a:pPr>
            <a:r>
              <a:rPr lang="en-US" sz="2000" dirty="0" err="1"/>
              <a:t>Laporan</a:t>
            </a:r>
            <a:r>
              <a:rPr lang="en-US" sz="2000" dirty="0"/>
              <a:t> </a:t>
            </a:r>
            <a:r>
              <a:rPr lang="en-US" sz="2000" dirty="0" err="1"/>
              <a:t>arus</a:t>
            </a:r>
            <a:r>
              <a:rPr lang="en-US" sz="2000" dirty="0"/>
              <a:t> </a:t>
            </a:r>
            <a:r>
              <a:rPr lang="en-US" sz="2000" dirty="0" err="1"/>
              <a:t>kas</a:t>
            </a:r>
            <a:r>
              <a:rPr lang="en-US" sz="2000" dirty="0"/>
              <a:t> </a:t>
            </a:r>
            <a:r>
              <a:rPr lang="en-US" sz="2000" dirty="0" err="1"/>
              <a:t>disajikan</a:t>
            </a:r>
            <a:r>
              <a:rPr lang="en-US" sz="2000" dirty="0"/>
              <a:t> </a:t>
            </a:r>
            <a:r>
              <a:rPr lang="en-US" sz="2000" dirty="0" err="1"/>
              <a:t>sesuai</a:t>
            </a:r>
            <a:r>
              <a:rPr lang="en-US" sz="2000" dirty="0"/>
              <a:t> PSAK 2 </a:t>
            </a:r>
            <a:r>
              <a:rPr lang="en-US" sz="2000" dirty="0" err="1"/>
              <a:t>tentang</a:t>
            </a:r>
            <a:r>
              <a:rPr lang="en-US" sz="2000" dirty="0"/>
              <a:t> </a:t>
            </a:r>
            <a:r>
              <a:rPr lang="en-US" sz="2000" dirty="0" err="1"/>
              <a:t>Laporan</a:t>
            </a:r>
            <a:r>
              <a:rPr lang="en-US" sz="2000" dirty="0"/>
              <a:t> </a:t>
            </a:r>
            <a:r>
              <a:rPr lang="en-US" sz="2000" dirty="0" err="1"/>
              <a:t>Arus</a:t>
            </a:r>
            <a:r>
              <a:rPr lang="en-US" sz="2000" dirty="0"/>
              <a:t> </a:t>
            </a:r>
            <a:r>
              <a:rPr lang="en-US" sz="2000" dirty="0" err="1"/>
              <a:t>Kas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tambahan</a:t>
            </a:r>
            <a:r>
              <a:rPr lang="en-US" sz="2000" dirty="0"/>
              <a:t> </a:t>
            </a:r>
            <a:r>
              <a:rPr lang="en-US" sz="2000" dirty="0" err="1"/>
              <a:t>berikut</a:t>
            </a:r>
            <a:r>
              <a:rPr lang="en-US" sz="2000" dirty="0"/>
              <a:t> </a:t>
            </a:r>
            <a:r>
              <a:rPr lang="en-US" sz="2000" dirty="0" err="1"/>
              <a:t>ini</a:t>
            </a:r>
            <a:r>
              <a:rPr lang="en-US" sz="2000" dirty="0"/>
              <a:t>:</a:t>
            </a:r>
          </a:p>
          <a:p>
            <a:pPr lvl="1">
              <a:spcBef>
                <a:spcPts val="0"/>
              </a:spcBef>
            </a:pPr>
            <a:r>
              <a:rPr lang="en-US" sz="2000" dirty="0" err="1"/>
              <a:t>Aktivitas</a:t>
            </a:r>
            <a:r>
              <a:rPr lang="en-US" sz="2000" dirty="0"/>
              <a:t> </a:t>
            </a:r>
            <a:r>
              <a:rPr lang="en-US" sz="2000" dirty="0" err="1"/>
              <a:t>pendanaan</a:t>
            </a:r>
            <a:r>
              <a:rPr lang="en-US" sz="2000" dirty="0"/>
              <a:t>:</a:t>
            </a:r>
          </a:p>
          <a:p>
            <a:pPr lvl="2">
              <a:spcBef>
                <a:spcPts val="0"/>
              </a:spcBef>
            </a:pPr>
            <a:r>
              <a:rPr lang="en-US" sz="2000" dirty="0" err="1"/>
              <a:t>penerimaan</a:t>
            </a:r>
            <a:r>
              <a:rPr lang="en-US" sz="2000" dirty="0"/>
              <a:t> </a:t>
            </a:r>
            <a:r>
              <a:rPr lang="en-US" sz="2000" dirty="0" err="1"/>
              <a:t>kas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penyumbang</a:t>
            </a:r>
            <a:r>
              <a:rPr lang="en-US" sz="2000" dirty="0"/>
              <a:t> yang </a:t>
            </a:r>
            <a:r>
              <a:rPr lang="en-US" sz="2000" dirty="0" err="1"/>
              <a:t>penggunaannya</a:t>
            </a:r>
            <a:r>
              <a:rPr lang="en-US" sz="2000" dirty="0"/>
              <a:t> </a:t>
            </a:r>
            <a:r>
              <a:rPr lang="en-US" sz="2000" dirty="0" err="1"/>
              <a:t>dibatasi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jangka</a:t>
            </a:r>
            <a:r>
              <a:rPr lang="en-US" sz="2000" dirty="0"/>
              <a:t> </a:t>
            </a:r>
            <a:r>
              <a:rPr lang="en-US" sz="2000" dirty="0" err="1"/>
              <a:t>panjang</a:t>
            </a:r>
            <a:r>
              <a:rPr lang="en-US" sz="2000" dirty="0"/>
              <a:t>.</a:t>
            </a:r>
          </a:p>
          <a:p>
            <a:pPr lvl="2">
              <a:spcBef>
                <a:spcPts val="0"/>
              </a:spcBef>
            </a:pPr>
            <a:r>
              <a:rPr lang="en-US" sz="2000" dirty="0" err="1"/>
              <a:t>penerimaan</a:t>
            </a:r>
            <a:r>
              <a:rPr lang="en-US" sz="2000" dirty="0"/>
              <a:t> </a:t>
            </a:r>
            <a:r>
              <a:rPr lang="en-US" sz="2000" dirty="0" err="1"/>
              <a:t>kas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sumbangan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penghasilan</a:t>
            </a:r>
            <a:r>
              <a:rPr lang="en-US" sz="2000" dirty="0"/>
              <a:t> </a:t>
            </a:r>
            <a:r>
              <a:rPr lang="en-US" sz="2000" dirty="0" err="1"/>
              <a:t>investasi</a:t>
            </a:r>
            <a:r>
              <a:rPr lang="en-US" sz="2000" dirty="0"/>
              <a:t> yang </a:t>
            </a:r>
            <a:r>
              <a:rPr lang="en-US" sz="2000" dirty="0" err="1"/>
              <a:t>penggunaannya</a:t>
            </a:r>
            <a:r>
              <a:rPr lang="en-US" sz="2000" dirty="0"/>
              <a:t> </a:t>
            </a:r>
            <a:r>
              <a:rPr lang="en-US" sz="2000" dirty="0" err="1"/>
              <a:t>dibatasi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pemerolehan</a:t>
            </a:r>
            <a:r>
              <a:rPr lang="en-US" sz="2000" dirty="0"/>
              <a:t>, </a:t>
            </a:r>
            <a:r>
              <a:rPr lang="en-US" sz="2000" dirty="0" err="1"/>
              <a:t>pembangunan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pemeliharaan</a:t>
            </a:r>
            <a:r>
              <a:rPr lang="en-US" sz="2000" dirty="0"/>
              <a:t> </a:t>
            </a:r>
            <a:r>
              <a:rPr lang="en-US" sz="2000" dirty="0" err="1"/>
              <a:t>aktiva</a:t>
            </a:r>
            <a:r>
              <a:rPr lang="en-US" sz="2000" dirty="0"/>
              <a:t> </a:t>
            </a:r>
            <a:r>
              <a:rPr lang="en-US" sz="2000" dirty="0" err="1"/>
              <a:t>tetap</a:t>
            </a:r>
            <a:r>
              <a:rPr lang="en-US" sz="2000" dirty="0"/>
              <a:t>,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peningkatan</a:t>
            </a:r>
            <a:r>
              <a:rPr lang="en-US" sz="2000" dirty="0"/>
              <a:t> </a:t>
            </a:r>
            <a:r>
              <a:rPr lang="en-US" sz="2000" dirty="0" err="1"/>
              <a:t>dana</a:t>
            </a:r>
            <a:r>
              <a:rPr lang="en-US" sz="2000" dirty="0"/>
              <a:t> </a:t>
            </a:r>
            <a:r>
              <a:rPr lang="en-US" sz="2000" dirty="0" err="1"/>
              <a:t>abadi</a:t>
            </a:r>
            <a:r>
              <a:rPr lang="en-US" sz="2000" dirty="0"/>
              <a:t> (endowment).</a:t>
            </a:r>
          </a:p>
          <a:p>
            <a:pPr lvl="2">
              <a:spcBef>
                <a:spcPts val="0"/>
              </a:spcBef>
            </a:pPr>
            <a:r>
              <a:rPr lang="en-US" sz="2000" dirty="0" err="1"/>
              <a:t>bunga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dividen</a:t>
            </a:r>
            <a:r>
              <a:rPr lang="en-US" sz="2000" dirty="0"/>
              <a:t> yang </a:t>
            </a:r>
            <a:r>
              <a:rPr lang="en-US" sz="2000" dirty="0" err="1"/>
              <a:t>dibatasi</a:t>
            </a:r>
            <a:r>
              <a:rPr lang="en-US" sz="2000" dirty="0"/>
              <a:t> </a:t>
            </a:r>
            <a:r>
              <a:rPr lang="en-US" sz="2000" dirty="0" err="1"/>
              <a:t>penggunaannya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jangka</a:t>
            </a:r>
            <a:r>
              <a:rPr lang="en-US" sz="2000" dirty="0"/>
              <a:t> </a:t>
            </a:r>
            <a:r>
              <a:rPr lang="en-US" sz="2000" dirty="0" err="1"/>
              <a:t>panjang</a:t>
            </a:r>
            <a:r>
              <a:rPr lang="en-US" sz="2000" dirty="0"/>
              <a:t>.</a:t>
            </a:r>
          </a:p>
          <a:p>
            <a:pPr lvl="1">
              <a:spcBef>
                <a:spcPts val="600"/>
              </a:spcBef>
            </a:pPr>
            <a:r>
              <a:rPr lang="en-US" sz="2000" dirty="0" err="1"/>
              <a:t>Pengungkapan</a:t>
            </a:r>
            <a:r>
              <a:rPr lang="en-US" sz="2000" dirty="0"/>
              <a:t> </a:t>
            </a:r>
            <a:r>
              <a:rPr lang="en-US" sz="2000" dirty="0" err="1"/>
              <a:t>informasi</a:t>
            </a:r>
            <a:r>
              <a:rPr lang="en-US" sz="2000" dirty="0"/>
              <a:t> </a:t>
            </a:r>
            <a:r>
              <a:rPr lang="en-US" sz="2000" dirty="0" err="1"/>
              <a:t>mengenai</a:t>
            </a:r>
            <a:r>
              <a:rPr lang="en-US" sz="2000" dirty="0"/>
              <a:t> </a:t>
            </a:r>
            <a:r>
              <a:rPr lang="en-US" sz="2000" dirty="0" err="1"/>
              <a:t>aktivitas</a:t>
            </a:r>
            <a:r>
              <a:rPr lang="en-US" sz="2000" dirty="0"/>
              <a:t> </a:t>
            </a:r>
            <a:r>
              <a:rPr lang="en-US" sz="2000" dirty="0" err="1"/>
              <a:t>investasi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pendanaan</a:t>
            </a:r>
            <a:r>
              <a:rPr lang="en-US" sz="2000" dirty="0"/>
              <a:t> </a:t>
            </a:r>
            <a:r>
              <a:rPr lang="en-US" sz="2000" dirty="0" err="1"/>
              <a:t>nonkas</a:t>
            </a:r>
            <a:r>
              <a:rPr lang="en-US" sz="2000" dirty="0"/>
              <a:t>: </a:t>
            </a:r>
            <a:r>
              <a:rPr lang="en-US" sz="2000" dirty="0" err="1"/>
              <a:t>sumbangan</a:t>
            </a:r>
            <a:r>
              <a:rPr lang="en-US" sz="2000" dirty="0"/>
              <a:t> </a:t>
            </a:r>
            <a:r>
              <a:rPr lang="en-US" sz="2000" dirty="0" err="1"/>
              <a:t>berupa</a:t>
            </a:r>
            <a:r>
              <a:rPr lang="en-US" sz="2000" dirty="0"/>
              <a:t> </a:t>
            </a:r>
            <a:r>
              <a:rPr lang="en-US" sz="2000" dirty="0" err="1"/>
              <a:t>bangunan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aktiva</a:t>
            </a:r>
            <a:r>
              <a:rPr lang="en-US" sz="2000" dirty="0"/>
              <a:t> </a:t>
            </a:r>
            <a:r>
              <a:rPr lang="en-US" sz="2000" dirty="0" err="1"/>
              <a:t>investasi</a:t>
            </a:r>
            <a:r>
              <a:rPr lang="en-US" sz="2000" dirty="0"/>
              <a:t>.</a:t>
            </a:r>
          </a:p>
          <a:p>
            <a:pPr>
              <a:spcBef>
                <a:spcPts val="600"/>
              </a:spcBef>
            </a:pPr>
            <a:endParaRPr lang="en-US" sz="2000" dirty="0"/>
          </a:p>
          <a:p>
            <a:pPr>
              <a:spcBef>
                <a:spcPts val="600"/>
              </a:spcBef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1719061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Agenda</a:t>
            </a:r>
          </a:p>
        </p:txBody>
      </p:sp>
      <p:pic>
        <p:nvPicPr>
          <p:cNvPr id="16387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338705">
            <a:off x="-706773" y="948987"/>
            <a:ext cx="5997709" cy="60786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778935073"/>
              </p:ext>
            </p:extLst>
          </p:nvPr>
        </p:nvGraphicFramePr>
        <p:xfrm>
          <a:off x="2615821" y="1676400"/>
          <a:ext cx="6451979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xmlns="" id="{1A158C31-5AB4-4549-AA70-7F49AF10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72528" y="6512676"/>
            <a:ext cx="571472" cy="345323"/>
          </a:xfrm>
        </p:spPr>
        <p:txBody>
          <a:bodyPr/>
          <a:lstStyle/>
          <a:p>
            <a:pPr algn="r"/>
            <a:fld id="{C8917DDB-6779-4320-89F1-0A441ABEDE43}" type="slidenum">
              <a:rPr lang="en-US" sz="1800" smtClean="0"/>
              <a:pPr algn="r"/>
              <a:t>2</a:t>
            </a:fld>
            <a:endParaRPr lang="en-US" sz="1800" dirty="0"/>
          </a:p>
        </p:txBody>
      </p:sp>
    </p:spTree>
  </p:cSld>
  <p:clrMapOvr>
    <a:masterClrMapping/>
  </p:clrMapOvr>
  <p:transition spd="slow">
    <p:strips dir="r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 bwMode="auto">
          <a:xfrm>
            <a:off x="0" y="0"/>
            <a:ext cx="9144000" cy="2057400"/>
          </a:xfrm>
          <a:prstGeom prst="rect">
            <a:avLst/>
          </a:prstGeom>
          <a:ln>
            <a:noFill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tIns="91440" bIns="91440"/>
          <a:lstStyle/>
          <a:p>
            <a:pPr eaLnBrk="1" hangingPunct="1">
              <a:spcBef>
                <a:spcPct val="20000"/>
              </a:spcBef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502"/>
          <a:stretch>
            <a:fillRect/>
          </a:stretch>
        </p:blipFill>
        <p:spPr bwMode="auto">
          <a:xfrm>
            <a:off x="6350" y="-12700"/>
            <a:ext cx="4794250" cy="6870700"/>
          </a:xfrm>
          <a:prstGeom prst="rect">
            <a:avLst/>
          </a:prstGeom>
          <a:noFill/>
          <a:ln>
            <a:noFill/>
          </a:ln>
          <a:effectLst>
            <a:outerShdw blurRad="292100" dist="139700" dir="2700000" algn="tl" rotWithShape="0">
              <a:srgbClr val="333333">
                <a:alpha val="64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4495800" y="2514600"/>
            <a:ext cx="4648200" cy="2514600"/>
          </a:xfrm>
          <a:prstGeom prst="rect">
            <a:avLst/>
          </a:prstGeom>
          <a:solidFill>
            <a:srgbClr val="990099"/>
          </a:solidFill>
          <a:ln w="38100">
            <a:solidFill>
              <a:schemeClr val="bg1"/>
            </a:solidFill>
            <a:miter lim="800000"/>
            <a:headEnd/>
            <a:tailEnd/>
          </a:ln>
          <a:effectLst>
            <a:outerShdw blurRad="50800" dist="38100" dir="8100000" algn="tr" rotWithShape="0">
              <a:srgbClr val="808080">
                <a:alpha val="39999"/>
              </a:srgbClr>
            </a:outerShdw>
          </a:effectLst>
        </p:spPr>
        <p:txBody>
          <a:bodyPr tIns="91440" bIns="91440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endParaRPr lang="en-US" altLang="en-US"/>
          </a:p>
        </p:txBody>
      </p:sp>
      <p:sp>
        <p:nvSpPr>
          <p:cNvPr id="8" name="Content Placeholder 7"/>
          <p:cNvSpPr>
            <a:spLocks noGrp="1"/>
          </p:cNvSpPr>
          <p:nvPr>
            <p:ph idx="4294967295"/>
          </p:nvPr>
        </p:nvSpPr>
        <p:spPr>
          <a:xfrm>
            <a:off x="4555375" y="2971800"/>
            <a:ext cx="4619624" cy="1600200"/>
          </a:xfrm>
        </p:spPr>
        <p:txBody>
          <a:bodyPr/>
          <a:lstStyle/>
          <a:p>
            <a:pPr marL="49213" indent="-49213" algn="ctr">
              <a:spcBef>
                <a:spcPct val="0"/>
              </a:spcBef>
              <a:buFontTx/>
              <a:buNone/>
              <a:defRPr/>
            </a:pPr>
            <a:r>
              <a:rPr lang="en-US" sz="32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AKUNTANSI </a:t>
            </a:r>
          </a:p>
          <a:p>
            <a:pPr marL="49213" indent="-49213" algn="ctr">
              <a:spcBef>
                <a:spcPct val="0"/>
              </a:spcBef>
              <a:buFontTx/>
              <a:buNone/>
              <a:defRPr/>
            </a:pPr>
            <a:r>
              <a:rPr lang="en-US" sz="32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SEKTOR PUBLIK</a:t>
            </a:r>
            <a:endParaRPr lang="en-US" sz="2800" b="1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802932731"/>
      </p:ext>
    </p:extLst>
  </p:cSld>
  <p:clrMapOvr>
    <a:masterClrMapping/>
  </p:clrMapOvr>
  <p:transition spd="slow">
    <p:strips dir="r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en-US" sz="2400" dirty="0"/>
              <a:t>MENGAPA BELAJAR AKUNTANSI PEMERINTAHAN DAN SEKTOR PULIK</a:t>
            </a:r>
            <a:endParaRPr lang="id-ID" sz="2400" dirty="0"/>
          </a:p>
        </p:txBody>
      </p:sp>
      <p:sp>
        <p:nvSpPr>
          <p:cNvPr id="27651" name="Content Placeholder 2" descr="Rectangle: Click to edit Master text styles&#10;Second level&#10;Third level&#10;Fourth level&#10;Fifth level"/>
          <p:cNvSpPr>
            <a:spLocks noGrp="1"/>
          </p:cNvSpPr>
          <p:nvPr>
            <p:ph idx="1"/>
          </p:nvPr>
        </p:nvSpPr>
        <p:spPr>
          <a:xfrm>
            <a:off x="304800" y="1524000"/>
            <a:ext cx="8534400" cy="51054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</a:pPr>
            <a:r>
              <a:rPr lang="en-US" sz="2400" dirty="0" err="1"/>
              <a:t>Entitas</a:t>
            </a:r>
            <a:r>
              <a:rPr lang="en-US" sz="2400" dirty="0"/>
              <a:t> </a:t>
            </a:r>
            <a:r>
              <a:rPr lang="en-US" sz="2400" dirty="0" err="1"/>
              <a:t>Sektor</a:t>
            </a:r>
            <a:r>
              <a:rPr lang="en-US" sz="2400" dirty="0"/>
              <a:t> </a:t>
            </a:r>
            <a:r>
              <a:rPr lang="en-US" sz="2400" dirty="0" err="1"/>
              <a:t>Publik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Pemerintah</a:t>
            </a:r>
            <a:endParaRPr lang="en-US" sz="2400" dirty="0"/>
          </a:p>
          <a:p>
            <a:pPr lvl="1">
              <a:lnSpc>
                <a:spcPct val="110000"/>
              </a:lnSpc>
            </a:pPr>
            <a:r>
              <a:rPr lang="en-US" sz="2000" dirty="0" err="1"/>
              <a:t>Menyusun</a:t>
            </a:r>
            <a:r>
              <a:rPr lang="en-US" sz="2000" dirty="0"/>
              <a:t> </a:t>
            </a:r>
            <a:r>
              <a:rPr lang="en-US" sz="2000" dirty="0" err="1"/>
              <a:t>pertanggungjawaban</a:t>
            </a:r>
            <a:r>
              <a:rPr lang="en-US" sz="2000" dirty="0"/>
              <a:t> </a:t>
            </a:r>
            <a:r>
              <a:rPr lang="en-US" sz="2000" dirty="0" err="1"/>
              <a:t>keuangan</a:t>
            </a:r>
            <a:endParaRPr lang="en-US" sz="2000" dirty="0"/>
          </a:p>
          <a:p>
            <a:pPr lvl="1">
              <a:lnSpc>
                <a:spcPct val="110000"/>
              </a:lnSpc>
            </a:pPr>
            <a:r>
              <a:rPr lang="en-US" sz="2000" dirty="0" err="1"/>
              <a:t>Tuntutan</a:t>
            </a:r>
            <a:r>
              <a:rPr lang="en-US" sz="2000" dirty="0"/>
              <a:t> </a:t>
            </a:r>
            <a:r>
              <a:rPr lang="en-US" sz="2000" dirty="0" err="1"/>
              <a:t>akuntabilitas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transparansi</a:t>
            </a:r>
            <a:endParaRPr lang="en-US" sz="2000" dirty="0"/>
          </a:p>
          <a:p>
            <a:pPr>
              <a:lnSpc>
                <a:spcPct val="110000"/>
              </a:lnSpc>
              <a:spcBef>
                <a:spcPts val="1200"/>
              </a:spcBef>
            </a:pPr>
            <a:r>
              <a:rPr lang="en-US" sz="2400" dirty="0" err="1"/>
              <a:t>Kewajiban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warga</a:t>
            </a:r>
            <a:r>
              <a:rPr lang="en-US" sz="2400" dirty="0"/>
              <a:t> </a:t>
            </a:r>
            <a:r>
              <a:rPr lang="en-US" sz="2400" dirty="0" err="1"/>
              <a:t>negara</a:t>
            </a:r>
            <a:endParaRPr lang="en-US" sz="2400" dirty="0"/>
          </a:p>
          <a:p>
            <a:pPr lvl="1">
              <a:lnSpc>
                <a:spcPct val="110000"/>
              </a:lnSpc>
            </a:pPr>
            <a:r>
              <a:rPr lang="en-US" sz="2000" dirty="0" err="1"/>
              <a:t>Memahami</a:t>
            </a:r>
            <a:r>
              <a:rPr lang="en-US" sz="2000" dirty="0"/>
              <a:t> APBN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Realisasi</a:t>
            </a:r>
            <a:r>
              <a:rPr lang="en-US" sz="2000" dirty="0"/>
              <a:t> APBN</a:t>
            </a:r>
          </a:p>
          <a:p>
            <a:pPr lvl="1">
              <a:lnSpc>
                <a:spcPct val="110000"/>
              </a:lnSpc>
            </a:pPr>
            <a:r>
              <a:rPr lang="en-US" sz="2000" dirty="0" err="1"/>
              <a:t>Memahami</a:t>
            </a:r>
            <a:r>
              <a:rPr lang="en-US" sz="2000" dirty="0"/>
              <a:t> </a:t>
            </a:r>
            <a:r>
              <a:rPr lang="en-US" sz="2000" dirty="0" err="1"/>
              <a:t>belanja</a:t>
            </a:r>
            <a:r>
              <a:rPr lang="en-US" sz="2000" dirty="0"/>
              <a:t> </a:t>
            </a:r>
            <a:r>
              <a:rPr lang="en-US" sz="2000" dirty="0" err="1"/>
              <a:t>negara</a:t>
            </a:r>
            <a:r>
              <a:rPr lang="en-US" sz="2000" dirty="0"/>
              <a:t> </a:t>
            </a:r>
            <a:r>
              <a:rPr lang="en-US" sz="2000" dirty="0" err="1"/>
              <a:t>digunakan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apa</a:t>
            </a:r>
            <a:endParaRPr lang="en-US" sz="2000" dirty="0"/>
          </a:p>
          <a:p>
            <a:pPr lvl="1">
              <a:lnSpc>
                <a:spcPct val="110000"/>
              </a:lnSpc>
            </a:pPr>
            <a:r>
              <a:rPr lang="en-US" sz="2000" dirty="0" err="1"/>
              <a:t>Memahami</a:t>
            </a:r>
            <a:r>
              <a:rPr lang="en-US" sz="2000" dirty="0"/>
              <a:t> </a:t>
            </a:r>
            <a:r>
              <a:rPr lang="en-US" sz="2000" dirty="0" err="1"/>
              <a:t>penerimaan</a:t>
            </a:r>
            <a:r>
              <a:rPr lang="en-US" sz="2000" dirty="0"/>
              <a:t> </a:t>
            </a:r>
            <a:r>
              <a:rPr lang="en-US" sz="2000" dirty="0" err="1"/>
              <a:t>negara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mana</a:t>
            </a:r>
          </a:p>
          <a:p>
            <a:pPr>
              <a:lnSpc>
                <a:spcPct val="110000"/>
              </a:lnSpc>
              <a:spcBef>
                <a:spcPts val="1200"/>
              </a:spcBef>
            </a:pPr>
            <a:r>
              <a:rPr lang="en-US" sz="2400" dirty="0" err="1"/>
              <a:t>Bekerja</a:t>
            </a:r>
            <a:r>
              <a:rPr lang="en-US" sz="2400" dirty="0"/>
              <a:t> Kantor </a:t>
            </a:r>
            <a:r>
              <a:rPr lang="en-US" sz="2400" dirty="0" err="1"/>
              <a:t>Akuntan</a:t>
            </a:r>
            <a:r>
              <a:rPr lang="en-US" sz="2400" dirty="0"/>
              <a:t> </a:t>
            </a:r>
            <a:r>
              <a:rPr lang="en-US" sz="2400" dirty="0" err="1"/>
              <a:t>Publik</a:t>
            </a:r>
            <a:endParaRPr lang="en-US" sz="2400" dirty="0"/>
          </a:p>
          <a:p>
            <a:pPr lvl="1">
              <a:lnSpc>
                <a:spcPct val="110000"/>
              </a:lnSpc>
            </a:pPr>
            <a:r>
              <a:rPr lang="en-US" sz="2000" dirty="0" err="1"/>
              <a:t>Memahami</a:t>
            </a:r>
            <a:r>
              <a:rPr lang="en-US" sz="2000" dirty="0"/>
              <a:t> </a:t>
            </a:r>
            <a:r>
              <a:rPr lang="en-US" sz="2000" dirty="0" err="1"/>
              <a:t>mekanisme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sistem</a:t>
            </a:r>
            <a:r>
              <a:rPr lang="en-US" sz="2000" dirty="0"/>
              <a:t> </a:t>
            </a:r>
            <a:r>
              <a:rPr lang="en-US" sz="2000" dirty="0" err="1"/>
              <a:t>keuangan</a:t>
            </a:r>
            <a:r>
              <a:rPr lang="en-US" sz="2000" dirty="0"/>
              <a:t> </a:t>
            </a:r>
            <a:r>
              <a:rPr lang="en-US" sz="2000" dirty="0" err="1"/>
              <a:t>negara</a:t>
            </a:r>
            <a:endParaRPr lang="en-US" sz="2000" dirty="0"/>
          </a:p>
          <a:p>
            <a:pPr lvl="1">
              <a:lnSpc>
                <a:spcPct val="110000"/>
              </a:lnSpc>
            </a:pPr>
            <a:r>
              <a:rPr lang="en-US" sz="2000" dirty="0" err="1"/>
              <a:t>Memberikan</a:t>
            </a:r>
            <a:r>
              <a:rPr lang="en-US" sz="2000" dirty="0"/>
              <a:t> </a:t>
            </a:r>
            <a:r>
              <a:rPr lang="en-US" sz="2000" dirty="0" err="1"/>
              <a:t>jasa</a:t>
            </a:r>
            <a:r>
              <a:rPr lang="en-US" sz="2000" dirty="0"/>
              <a:t> </a:t>
            </a:r>
            <a:r>
              <a:rPr lang="en-US" sz="2000" dirty="0" err="1"/>
              <a:t>konsultasi</a:t>
            </a:r>
            <a:r>
              <a:rPr lang="en-US" sz="2000" dirty="0"/>
              <a:t> </a:t>
            </a:r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dirty="0" err="1"/>
              <a:t>instansi</a:t>
            </a:r>
            <a:r>
              <a:rPr lang="en-US" sz="2000" dirty="0"/>
              <a:t> </a:t>
            </a:r>
            <a:r>
              <a:rPr lang="en-US" sz="2000" dirty="0" err="1"/>
              <a:t>pemerintah</a:t>
            </a:r>
            <a:r>
              <a:rPr lang="en-US" sz="2000" dirty="0"/>
              <a:t> – </a:t>
            </a:r>
            <a:r>
              <a:rPr lang="en-US" sz="2000" dirty="0" err="1"/>
              <a:t>penyusunan</a:t>
            </a:r>
            <a:r>
              <a:rPr lang="en-US" sz="2000" dirty="0"/>
              <a:t> </a:t>
            </a:r>
            <a:r>
              <a:rPr lang="en-US" sz="2000" dirty="0" err="1"/>
              <a:t>sistem</a:t>
            </a:r>
            <a:r>
              <a:rPr lang="en-US" sz="2000" dirty="0"/>
              <a:t>, </a:t>
            </a:r>
            <a:r>
              <a:rPr lang="en-US" sz="2000" dirty="0" err="1"/>
              <a:t>penyusunan</a:t>
            </a:r>
            <a:r>
              <a:rPr lang="en-US" sz="2000" dirty="0"/>
              <a:t> </a:t>
            </a:r>
            <a:r>
              <a:rPr lang="en-US" sz="2000" dirty="0" err="1"/>
              <a:t>pedoman</a:t>
            </a:r>
            <a:r>
              <a:rPr lang="en-US" sz="2000" dirty="0"/>
              <a:t> </a:t>
            </a:r>
            <a:r>
              <a:rPr lang="en-US" sz="2000" dirty="0" err="1"/>
              <a:t>akuntansi</a:t>
            </a:r>
            <a:r>
              <a:rPr lang="en-US" sz="2000" dirty="0"/>
              <a:t>, </a:t>
            </a:r>
            <a:r>
              <a:rPr lang="en-US" sz="2000" dirty="0" err="1"/>
              <a:t>kebijakan</a:t>
            </a:r>
            <a:r>
              <a:rPr lang="en-US" sz="2000" dirty="0"/>
              <a:t> </a:t>
            </a:r>
            <a:r>
              <a:rPr lang="en-US" sz="2000" dirty="0" err="1"/>
              <a:t>akuntansi</a:t>
            </a:r>
            <a:r>
              <a:rPr lang="en-US" sz="2000" dirty="0"/>
              <a:t>, </a:t>
            </a:r>
            <a:r>
              <a:rPr lang="en-US" sz="2000" dirty="0" err="1"/>
              <a:t>konsultasi</a:t>
            </a:r>
            <a:r>
              <a:rPr lang="en-US" sz="2000" dirty="0"/>
              <a:t> </a:t>
            </a:r>
            <a:r>
              <a:rPr lang="en-US" sz="2000" dirty="0" err="1"/>
              <a:t>manajemen</a:t>
            </a:r>
            <a:endParaRPr lang="en-US" sz="2000" dirty="0"/>
          </a:p>
          <a:p>
            <a:pPr lvl="1">
              <a:lnSpc>
                <a:spcPct val="110000"/>
              </a:lnSpc>
            </a:pPr>
            <a:r>
              <a:rPr lang="en-US" sz="2000" dirty="0" err="1"/>
              <a:t>Melakukan</a:t>
            </a:r>
            <a:r>
              <a:rPr lang="en-US" sz="2000" dirty="0"/>
              <a:t> audit : audit </a:t>
            </a:r>
            <a:r>
              <a:rPr lang="en-US" sz="2000" dirty="0" err="1"/>
              <a:t>laporan</a:t>
            </a:r>
            <a:r>
              <a:rPr lang="en-US" sz="2000" dirty="0"/>
              <a:t> </a:t>
            </a:r>
            <a:r>
              <a:rPr lang="en-US" sz="2000" dirty="0" err="1"/>
              <a:t>keuangan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audit </a:t>
            </a:r>
            <a:r>
              <a:rPr lang="en-US" sz="2000" dirty="0" err="1"/>
              <a:t>operasional</a:t>
            </a:r>
            <a:endParaRPr lang="en-US" sz="2000" dirty="0"/>
          </a:p>
          <a:p>
            <a:pPr lvl="2">
              <a:lnSpc>
                <a:spcPct val="110000"/>
              </a:lnSpc>
            </a:pPr>
            <a:endParaRPr lang="en-US" sz="2000" dirty="0"/>
          </a:p>
          <a:p>
            <a:pPr>
              <a:lnSpc>
                <a:spcPct val="110000"/>
              </a:lnSpc>
            </a:pPr>
            <a:endParaRPr lang="id-ID" sz="2400" dirty="0"/>
          </a:p>
        </p:txBody>
      </p:sp>
      <p:pic>
        <p:nvPicPr>
          <p:cNvPr id="12290" name="Picture 2" descr="H:\gambar ekonomi\images_018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1447800"/>
            <a:ext cx="2514600" cy="2209800"/>
          </a:xfrm>
          <a:prstGeom prst="rect">
            <a:avLst/>
          </a:prstGeom>
          <a:noFill/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2B219101-4642-40AE-89F6-C063300F56A0}"/>
              </a:ext>
            </a:extLst>
          </p:cNvPr>
          <p:cNvSpPr txBox="1">
            <a:spLocks/>
          </p:cNvSpPr>
          <p:nvPr/>
        </p:nvSpPr>
        <p:spPr>
          <a:xfrm>
            <a:off x="6934200" y="6416675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r"/>
            <a:fld id="{300CD961-1678-4F71-88D2-FF49F969FACD}" type="slidenum">
              <a:rPr lang="en-US" smtClean="0"/>
              <a:pPr algn="r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28239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APBN 2018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FE7ECB93-FE39-4EC2-8516-2594E5B678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1295400"/>
            <a:ext cx="8382000" cy="5257800"/>
          </a:xfrm>
          <a:prstGeom prst="rect">
            <a:avLst/>
          </a:prstGeom>
        </p:spPr>
      </p:pic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xmlns="" id="{3A9C4C5E-DDB9-4903-9A10-C62D5DA8F510}"/>
              </a:ext>
            </a:extLst>
          </p:cNvPr>
          <p:cNvSpPr txBox="1">
            <a:spLocks/>
          </p:cNvSpPr>
          <p:nvPr/>
        </p:nvSpPr>
        <p:spPr>
          <a:xfrm>
            <a:off x="6934200" y="6464968"/>
            <a:ext cx="2185737" cy="46923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r"/>
            <a:fld id="{300CD961-1678-4F71-88D2-FF49F969FACD}" type="slidenum">
              <a:rPr lang="en-US" smtClean="0"/>
              <a:pPr algn="r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58187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57760E5-F1E4-4209-B4C9-CC143751CC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200" dirty="0">
                <a:latin typeface="Arial Black" panose="020B0A04020102020204" pitchFamily="34" charset="0"/>
              </a:rPr>
              <a:t>SEKTOR PUBLIK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xmlns="" id="{EC3E3FAC-0732-4EB9-959D-CC7CDBC5E3B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27585731"/>
              </p:ext>
            </p:extLst>
          </p:nvPr>
        </p:nvGraphicFramePr>
        <p:xfrm>
          <a:off x="304800" y="1371600"/>
          <a:ext cx="8534400" cy="5257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051A8282-34D7-4C74-8ED7-CF803CE31DD9}"/>
              </a:ext>
            </a:extLst>
          </p:cNvPr>
          <p:cNvSpPr txBox="1">
            <a:spLocks/>
          </p:cNvSpPr>
          <p:nvPr/>
        </p:nvSpPr>
        <p:spPr>
          <a:xfrm>
            <a:off x="6934200" y="6416675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r"/>
            <a:fld id="{300CD961-1678-4F71-88D2-FF49F969FACD}" type="slidenum">
              <a:rPr lang="en-US" smtClean="0"/>
              <a:pPr algn="r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63943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548378"/>
          </a:xfrm>
        </p:spPr>
        <p:txBody>
          <a:bodyPr>
            <a:noAutofit/>
          </a:bodyPr>
          <a:lstStyle/>
          <a:p>
            <a:r>
              <a:rPr lang="en-US" sz="3200" dirty="0"/>
              <a:t>ENTITAS SEKTOR PUBLIK</a:t>
            </a:r>
            <a:endParaRPr lang="id-ID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752600"/>
            <a:ext cx="8229600" cy="4419600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 err="1"/>
              <a:t>Entitas</a:t>
            </a:r>
            <a:r>
              <a:rPr lang="en-US" sz="2400" dirty="0"/>
              <a:t> </a:t>
            </a:r>
            <a:r>
              <a:rPr lang="en-US" sz="2400" dirty="0" err="1"/>
              <a:t>sektor</a:t>
            </a:r>
            <a:r>
              <a:rPr lang="en-US" sz="2400" dirty="0"/>
              <a:t> </a:t>
            </a:r>
            <a:r>
              <a:rPr lang="en-US" sz="2400" dirty="0" err="1"/>
              <a:t>publik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dikategorikan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dua</a:t>
            </a:r>
            <a:r>
              <a:rPr lang="en-US" sz="2400" dirty="0"/>
              <a:t>:</a:t>
            </a:r>
          </a:p>
          <a:p>
            <a:pPr lvl="1"/>
            <a:r>
              <a:rPr lang="en-US" sz="2000" dirty="0" err="1"/>
              <a:t>Pemerintahan</a:t>
            </a:r>
            <a:endParaRPr lang="en-US" sz="2000" dirty="0"/>
          </a:p>
          <a:p>
            <a:pPr lvl="1"/>
            <a:r>
              <a:rPr lang="en-US" sz="2000" dirty="0"/>
              <a:t>Non </a:t>
            </a:r>
            <a:r>
              <a:rPr lang="en-US" sz="2000" dirty="0" err="1"/>
              <a:t>pemerintahan</a:t>
            </a:r>
            <a:r>
              <a:rPr lang="en-US" sz="2000" dirty="0"/>
              <a:t> – </a:t>
            </a:r>
            <a:r>
              <a:rPr lang="en-US" sz="2000" dirty="0" err="1"/>
              <a:t>organisasi</a:t>
            </a:r>
            <a:r>
              <a:rPr lang="en-US" sz="2000" dirty="0"/>
              <a:t> </a:t>
            </a:r>
            <a:r>
              <a:rPr lang="en-US" sz="2000" dirty="0" err="1"/>
              <a:t>nirlaba</a:t>
            </a:r>
            <a:endParaRPr lang="en-US" sz="2000" dirty="0"/>
          </a:p>
          <a:p>
            <a:r>
              <a:rPr lang="en-US" sz="2400" dirty="0" err="1"/>
              <a:t>Organisasi</a:t>
            </a:r>
            <a:r>
              <a:rPr lang="en-US" sz="2400" dirty="0"/>
              <a:t> </a:t>
            </a:r>
            <a:r>
              <a:rPr lang="en-US" sz="2400" dirty="0" err="1"/>
              <a:t>nirlaba</a:t>
            </a:r>
            <a:r>
              <a:rPr lang="en-US" sz="2400" dirty="0"/>
              <a:t> </a:t>
            </a:r>
            <a:r>
              <a:rPr lang="en-US" sz="2400" dirty="0" err="1"/>
              <a:t>berupa</a:t>
            </a:r>
            <a:r>
              <a:rPr lang="en-US" sz="2400" dirty="0"/>
              <a:t> </a:t>
            </a:r>
            <a:r>
              <a:rPr lang="en-US" sz="2400" dirty="0" err="1"/>
              <a:t>organisasi</a:t>
            </a:r>
            <a:r>
              <a:rPr lang="en-US" sz="2400" dirty="0"/>
              <a:t> </a:t>
            </a:r>
            <a:r>
              <a:rPr lang="en-US" sz="2400" dirty="0" err="1"/>
              <a:t>kemasyarakatan</a:t>
            </a:r>
            <a:r>
              <a:rPr lang="en-US" sz="2400" dirty="0"/>
              <a:t>, </a:t>
            </a:r>
            <a:r>
              <a:rPr lang="en-US" sz="2400" dirty="0" err="1"/>
              <a:t>yayasan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organisasi</a:t>
            </a:r>
            <a:r>
              <a:rPr lang="en-US" sz="2400" dirty="0"/>
              <a:t> non </a:t>
            </a:r>
            <a:r>
              <a:rPr lang="en-US" sz="2400" dirty="0" err="1"/>
              <a:t>pemerintah</a:t>
            </a:r>
            <a:r>
              <a:rPr lang="en-US" sz="2400" dirty="0"/>
              <a:t> </a:t>
            </a:r>
            <a:r>
              <a:rPr lang="en-US" sz="2400" dirty="0" err="1"/>
              <a:t>lainnya</a:t>
            </a:r>
            <a:r>
              <a:rPr lang="en-US" sz="2400" dirty="0"/>
              <a:t> </a:t>
            </a:r>
            <a:r>
              <a:rPr lang="en-US" sz="2400" dirty="0" err="1"/>
              <a:t>termasuk</a:t>
            </a:r>
            <a:r>
              <a:rPr lang="en-US" sz="2400" dirty="0"/>
              <a:t> </a:t>
            </a:r>
            <a:r>
              <a:rPr lang="en-US" sz="2400" dirty="0" err="1"/>
              <a:t>organisasi</a:t>
            </a:r>
            <a:r>
              <a:rPr lang="en-US" sz="2400" dirty="0"/>
              <a:t> </a:t>
            </a:r>
            <a:r>
              <a:rPr lang="en-US" sz="2400" dirty="0" err="1"/>
              <a:t>internasional</a:t>
            </a:r>
            <a:r>
              <a:rPr lang="en-US" sz="2400" dirty="0"/>
              <a:t>. </a:t>
            </a:r>
          </a:p>
          <a:p>
            <a:r>
              <a:rPr lang="en-US" sz="2400" dirty="0" err="1"/>
              <a:t>Keunikan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entitas</a:t>
            </a:r>
            <a:r>
              <a:rPr lang="en-US" sz="2400" dirty="0"/>
              <a:t> </a:t>
            </a:r>
            <a:r>
              <a:rPr lang="en-US" sz="2400" dirty="0" err="1"/>
              <a:t>sektor</a:t>
            </a:r>
            <a:r>
              <a:rPr lang="en-US" sz="2400" dirty="0"/>
              <a:t> </a:t>
            </a:r>
            <a:r>
              <a:rPr lang="en-US" sz="2400" dirty="0" err="1"/>
              <a:t>publik</a:t>
            </a:r>
            <a:r>
              <a:rPr lang="en-US" sz="2400" dirty="0"/>
              <a:t> </a:t>
            </a:r>
            <a:r>
              <a:rPr lang="en-US" sz="2400" dirty="0" err="1"/>
              <a:t>terletak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tujuan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kepemilikan</a:t>
            </a:r>
            <a:r>
              <a:rPr lang="en-US" sz="2400" dirty="0"/>
              <a:t>.</a:t>
            </a:r>
          </a:p>
          <a:p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aktivitas</a:t>
            </a:r>
            <a:r>
              <a:rPr lang="en-US" sz="2400" dirty="0"/>
              <a:t> </a:t>
            </a:r>
            <a:r>
              <a:rPr lang="en-US" sz="2400" dirty="0" err="1"/>
              <a:t>organisasinya</a:t>
            </a:r>
            <a:r>
              <a:rPr lang="en-US" sz="2400" dirty="0"/>
              <a:t>, </a:t>
            </a:r>
            <a:r>
              <a:rPr lang="en-US" sz="2400" dirty="0" err="1"/>
              <a:t>mungkin</a:t>
            </a:r>
            <a:r>
              <a:rPr lang="en-US" sz="2400" dirty="0"/>
              <a:t> </a:t>
            </a:r>
            <a:r>
              <a:rPr lang="en-US" sz="2400" dirty="0" err="1"/>
              <a:t>ada</a:t>
            </a:r>
            <a:r>
              <a:rPr lang="en-US" sz="2400" dirty="0"/>
              <a:t> </a:t>
            </a:r>
            <a:r>
              <a:rPr lang="en-US" sz="2400" dirty="0" err="1"/>
              <a:t>beberapa</a:t>
            </a:r>
            <a:r>
              <a:rPr lang="en-US" sz="2400" dirty="0"/>
              <a:t> yang </a:t>
            </a:r>
            <a:r>
              <a:rPr lang="en-US" sz="2400" dirty="0" err="1"/>
              <a:t>sama</a:t>
            </a:r>
            <a:r>
              <a:rPr lang="en-US" sz="2400" dirty="0"/>
              <a:t> </a:t>
            </a:r>
            <a:r>
              <a:rPr lang="en-US" sz="2400" dirty="0" err="1"/>
              <a:t>antara</a:t>
            </a:r>
            <a:r>
              <a:rPr lang="en-US" sz="2400" dirty="0"/>
              <a:t> </a:t>
            </a:r>
            <a:r>
              <a:rPr lang="en-US" sz="2400" dirty="0" err="1"/>
              <a:t>organisasi</a:t>
            </a:r>
            <a:r>
              <a:rPr lang="en-US" sz="2400" dirty="0"/>
              <a:t> </a:t>
            </a:r>
            <a:r>
              <a:rPr lang="en-US" sz="2400" dirty="0" err="1"/>
              <a:t>publik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privat</a:t>
            </a:r>
            <a:r>
              <a:rPr lang="en-US" sz="2400" dirty="0"/>
              <a:t> </a:t>
            </a:r>
            <a:r>
              <a:rPr lang="en-US" sz="2400" dirty="0" err="1"/>
              <a:t>misalnya</a:t>
            </a:r>
            <a:r>
              <a:rPr lang="en-US" sz="2400" dirty="0"/>
              <a:t> </a:t>
            </a:r>
            <a:r>
              <a:rPr lang="en-US" sz="2400" dirty="0" err="1"/>
              <a:t>rumah</a:t>
            </a:r>
            <a:r>
              <a:rPr lang="en-US" sz="2400" dirty="0"/>
              <a:t> </a:t>
            </a:r>
            <a:r>
              <a:rPr lang="en-US" sz="2400" dirty="0" err="1"/>
              <a:t>sakit</a:t>
            </a:r>
            <a:r>
              <a:rPr lang="en-US" sz="2400" dirty="0"/>
              <a:t>.</a:t>
            </a:r>
          </a:p>
          <a:p>
            <a:r>
              <a:rPr lang="en-US" sz="2400" dirty="0"/>
              <a:t>IPSAS = </a:t>
            </a:r>
            <a:r>
              <a:rPr lang="en-US" sz="2400" b="1" dirty="0"/>
              <a:t>International </a:t>
            </a:r>
            <a:r>
              <a:rPr lang="en-US" sz="2400" b="1" dirty="0" err="1"/>
              <a:t>Publik</a:t>
            </a:r>
            <a:r>
              <a:rPr lang="en-US" sz="2400" b="1" dirty="0"/>
              <a:t> Sector Accounting Standard </a:t>
            </a:r>
            <a:r>
              <a:rPr lang="en-US" sz="2400" dirty="0" err="1"/>
              <a:t>merupakan</a:t>
            </a:r>
            <a:r>
              <a:rPr lang="en-US" sz="2400" dirty="0"/>
              <a:t> </a:t>
            </a:r>
            <a:r>
              <a:rPr lang="en-US" sz="2400" dirty="0" err="1"/>
              <a:t>standar</a:t>
            </a:r>
            <a:r>
              <a:rPr lang="en-US" sz="2400" dirty="0"/>
              <a:t> </a:t>
            </a:r>
            <a:r>
              <a:rPr lang="en-US" sz="2400" dirty="0" err="1"/>
              <a:t>internasional</a:t>
            </a:r>
            <a:r>
              <a:rPr lang="en-US" sz="2400" dirty="0"/>
              <a:t> yang </a:t>
            </a:r>
            <a:r>
              <a:rPr lang="en-US" sz="2400" dirty="0" err="1"/>
              <a:t>mengatur</a:t>
            </a:r>
            <a:r>
              <a:rPr lang="en-US" sz="2400" dirty="0"/>
              <a:t> </a:t>
            </a:r>
            <a:r>
              <a:rPr lang="en-US" sz="2400" dirty="0" err="1"/>
              <a:t>standar</a:t>
            </a:r>
            <a:r>
              <a:rPr lang="en-US" sz="2400" dirty="0"/>
              <a:t> </a:t>
            </a:r>
            <a:r>
              <a:rPr lang="en-US" sz="2400" dirty="0" err="1"/>
              <a:t>akuntansi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sektor</a:t>
            </a:r>
            <a:r>
              <a:rPr lang="en-US" sz="2400" dirty="0"/>
              <a:t> </a:t>
            </a:r>
            <a:r>
              <a:rPr lang="en-US" sz="2400" dirty="0" err="1"/>
              <a:t>publik</a:t>
            </a:r>
            <a:r>
              <a:rPr lang="en-US" sz="2400" dirty="0"/>
              <a:t> </a:t>
            </a:r>
            <a:r>
              <a:rPr lang="en-US" sz="2400" dirty="0" err="1"/>
              <a:t>termasuk</a:t>
            </a:r>
            <a:r>
              <a:rPr lang="en-US" sz="2400" dirty="0"/>
              <a:t> </a:t>
            </a:r>
            <a:r>
              <a:rPr lang="en-US" sz="2400" dirty="0" err="1"/>
              <a:t>pemerintahan</a:t>
            </a:r>
            <a:r>
              <a:rPr lang="en-US" sz="2400" dirty="0"/>
              <a:t>.</a:t>
            </a:r>
            <a:endParaRPr lang="id-ID" sz="2400" dirty="0"/>
          </a:p>
        </p:txBody>
      </p:sp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xmlns="" id="{F4A8DF1A-3611-416A-ACBC-5E4BD1B2B72B}"/>
              </a:ext>
            </a:extLst>
          </p:cNvPr>
          <p:cNvSpPr txBox="1">
            <a:spLocks/>
          </p:cNvSpPr>
          <p:nvPr/>
        </p:nvSpPr>
        <p:spPr>
          <a:xfrm>
            <a:off x="6934200" y="6416675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r"/>
            <a:fld id="{300CD961-1678-4F71-88D2-FF49F969FACD}" type="slidenum">
              <a:rPr lang="en-US" smtClean="0"/>
              <a:pPr algn="r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58451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548378"/>
          </a:xfrm>
        </p:spPr>
        <p:txBody>
          <a:bodyPr>
            <a:noAutofit/>
          </a:bodyPr>
          <a:lstStyle/>
          <a:p>
            <a:r>
              <a:rPr lang="id-ID" sz="2400" b="1" dirty="0"/>
              <a:t>Akuntabilitas dan Transparansi - </a:t>
            </a:r>
            <a:r>
              <a:rPr lang="en-US" sz="2800" dirty="0"/>
              <a:t>Public Sector</a:t>
            </a:r>
            <a:endParaRPr lang="id-ID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524000"/>
            <a:ext cx="8534400" cy="4876800"/>
          </a:xfrm>
        </p:spPr>
        <p:txBody>
          <a:bodyPr>
            <a:normAutofit/>
          </a:bodyPr>
          <a:lstStyle/>
          <a:p>
            <a:r>
              <a:rPr lang="id-ID" dirty="0"/>
              <a:t>Stakeholder dan masyarakat memerlukan informasi mengenai suatu entitas / organisasi publik untuk mengetahui bagaimana pengelola melaksanakan tugasnya menuju tujuan organisasi dan bagaimana sumber daya dikelola.</a:t>
            </a:r>
          </a:p>
          <a:p>
            <a:r>
              <a:rPr lang="id-ID" dirty="0"/>
              <a:t>Organisasi sektor publik memiliki tujuan berbeda dibandingkan dengan organsisasi privat sehingga diperlukan informasi yang berbeda.</a:t>
            </a:r>
          </a:p>
          <a:p>
            <a:r>
              <a:rPr lang="id-ID" dirty="0"/>
              <a:t>Untuk menyusun informasi apa yang disampaikan perlu adanya standar sehingga terjadi kontrak kesepakatan antara penyusun, pemakai, pemeriksa dalam menyusun dan memahami informasi tersebut.</a:t>
            </a:r>
          </a:p>
          <a:p>
            <a:r>
              <a:rPr lang="id-ID" dirty="0"/>
              <a:t>Tujuan dari organisasi sektor publik, besarnya akuntabilitas, ukuran, sumber daya yang dikelola akan banyak mempengaruhi informasi apa yang disajikan dan standar apa yang akan digunakan untuk menyusun informasi tersebut.</a:t>
            </a:r>
          </a:p>
        </p:txBody>
      </p:sp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xmlns="" id="{FA15E630-D8A0-44FD-9131-E76D6BE217C6}"/>
              </a:ext>
            </a:extLst>
          </p:cNvPr>
          <p:cNvSpPr txBox="1">
            <a:spLocks/>
          </p:cNvSpPr>
          <p:nvPr/>
        </p:nvSpPr>
        <p:spPr>
          <a:xfrm>
            <a:off x="6934200" y="6416675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r"/>
            <a:fld id="{300CD961-1678-4F71-88D2-FF49F969FACD}" type="slidenum">
              <a:rPr lang="en-US" smtClean="0"/>
              <a:pPr algn="r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45237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612775" y="228600"/>
            <a:ext cx="8153400" cy="990600"/>
          </a:xfrm>
        </p:spPr>
        <p:txBody>
          <a:bodyPr>
            <a:normAutofit/>
          </a:bodyPr>
          <a:lstStyle/>
          <a:p>
            <a:pPr eaLnBrk="1" hangingPunct="1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id-ID" sz="3200" b="1" dirty="0">
                <a:solidFill>
                  <a:srgbClr val="1F497D"/>
                </a:solidFill>
              </a:rPr>
              <a:t>Karakteristik Nirlaba</a:t>
            </a:r>
            <a:endParaRPr lang="en-US" sz="3200" b="1" dirty="0">
              <a:solidFill>
                <a:srgbClr val="1F497D"/>
              </a:solidFill>
            </a:endParaRPr>
          </a:p>
        </p:txBody>
      </p:sp>
      <p:sp>
        <p:nvSpPr>
          <p:cNvPr id="20483" name="Freeform 2"/>
          <p:cNvSpPr>
            <a:spLocks noChangeArrowheads="1"/>
          </p:cNvSpPr>
          <p:nvPr/>
        </p:nvSpPr>
        <p:spPr bwMode="auto">
          <a:xfrm>
            <a:off x="677203" y="3233844"/>
            <a:ext cx="7745413" cy="3043238"/>
          </a:xfrm>
          <a:custGeom>
            <a:avLst/>
            <a:gdLst>
              <a:gd name="T0" fmla="*/ 2147483646 w 4893"/>
              <a:gd name="T1" fmla="*/ 0 h 1917"/>
              <a:gd name="T2" fmla="*/ 2147483646 w 4893"/>
              <a:gd name="T3" fmla="*/ 2147483646 h 1917"/>
              <a:gd name="T4" fmla="*/ 2147483646 w 4893"/>
              <a:gd name="T5" fmla="*/ 2147483646 h 1917"/>
              <a:gd name="T6" fmla="*/ 2147483646 w 4893"/>
              <a:gd name="T7" fmla="*/ 2147483646 h 1917"/>
              <a:gd name="T8" fmla="*/ 0 w 4893"/>
              <a:gd name="T9" fmla="*/ 2147483646 h 1917"/>
              <a:gd name="T10" fmla="*/ 2147483646 w 4893"/>
              <a:gd name="T11" fmla="*/ 2147483646 h 1917"/>
              <a:gd name="T12" fmla="*/ 2147483646 w 4893"/>
              <a:gd name="T13" fmla="*/ 0 h 191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4893"/>
              <a:gd name="T22" fmla="*/ 0 h 1917"/>
              <a:gd name="T23" fmla="*/ 4893 w 4893"/>
              <a:gd name="T24" fmla="*/ 1917 h 191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4893" h="1917">
                <a:moveTo>
                  <a:pt x="4878" y="0"/>
                </a:moveTo>
                <a:cubicBezTo>
                  <a:pt x="4878" y="0"/>
                  <a:pt x="4891" y="226"/>
                  <a:pt x="4893" y="440"/>
                </a:cubicBezTo>
                <a:cubicBezTo>
                  <a:pt x="3867" y="440"/>
                  <a:pt x="3815" y="1811"/>
                  <a:pt x="2467" y="1917"/>
                </a:cubicBezTo>
                <a:cubicBezTo>
                  <a:pt x="1073" y="1877"/>
                  <a:pt x="1309" y="493"/>
                  <a:pt x="21" y="500"/>
                </a:cubicBezTo>
                <a:lnTo>
                  <a:pt x="0" y="2"/>
                </a:lnTo>
                <a:cubicBezTo>
                  <a:pt x="620" y="518"/>
                  <a:pt x="1873" y="671"/>
                  <a:pt x="2461" y="667"/>
                </a:cubicBezTo>
                <a:cubicBezTo>
                  <a:pt x="2461" y="667"/>
                  <a:pt x="4076" y="668"/>
                  <a:pt x="4878" y="0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  <a:extLst/>
        </p:spPr>
        <p:txBody>
          <a:bodyPr wrap="none" anchor="ctr"/>
          <a:lstStyle/>
          <a:p>
            <a:endParaRPr lang="id-ID"/>
          </a:p>
        </p:txBody>
      </p:sp>
      <p:sp>
        <p:nvSpPr>
          <p:cNvPr id="20484" name="Line 3"/>
          <p:cNvSpPr>
            <a:spLocks noChangeShapeType="1"/>
          </p:cNvSpPr>
          <p:nvPr/>
        </p:nvSpPr>
        <p:spPr bwMode="auto">
          <a:xfrm flipH="1">
            <a:off x="1975778" y="5600807"/>
            <a:ext cx="881063" cy="712787"/>
          </a:xfrm>
          <a:prstGeom prst="line">
            <a:avLst/>
          </a:prstGeom>
          <a:noFill/>
          <a:ln w="9360">
            <a:solidFill>
              <a:srgbClr val="F8F8F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20485" name="Line 4"/>
          <p:cNvSpPr>
            <a:spLocks noChangeShapeType="1"/>
          </p:cNvSpPr>
          <p:nvPr/>
        </p:nvSpPr>
        <p:spPr bwMode="auto">
          <a:xfrm>
            <a:off x="5733391" y="5616682"/>
            <a:ext cx="874712" cy="712787"/>
          </a:xfrm>
          <a:prstGeom prst="line">
            <a:avLst/>
          </a:prstGeom>
          <a:noFill/>
          <a:ln w="9360">
            <a:solidFill>
              <a:srgbClr val="F8F8F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20486" name="Line 5"/>
          <p:cNvSpPr>
            <a:spLocks noChangeShapeType="1"/>
          </p:cNvSpPr>
          <p:nvPr/>
        </p:nvSpPr>
        <p:spPr bwMode="auto">
          <a:xfrm flipH="1">
            <a:off x="426378" y="5256319"/>
            <a:ext cx="1149350" cy="331788"/>
          </a:xfrm>
          <a:prstGeom prst="line">
            <a:avLst/>
          </a:prstGeom>
          <a:noFill/>
          <a:ln w="9360">
            <a:solidFill>
              <a:srgbClr val="F8F8F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20487" name="Line 6"/>
          <p:cNvSpPr>
            <a:spLocks noChangeShapeType="1"/>
          </p:cNvSpPr>
          <p:nvPr/>
        </p:nvSpPr>
        <p:spPr bwMode="auto">
          <a:xfrm>
            <a:off x="7125628" y="5251557"/>
            <a:ext cx="1103313" cy="331787"/>
          </a:xfrm>
          <a:prstGeom prst="line">
            <a:avLst/>
          </a:prstGeom>
          <a:noFill/>
          <a:ln w="9360">
            <a:solidFill>
              <a:srgbClr val="F8F8F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20488" name="Rectangle 7"/>
          <p:cNvSpPr>
            <a:spLocks noChangeArrowheads="1"/>
          </p:cNvSpPr>
          <p:nvPr/>
        </p:nvSpPr>
        <p:spPr bwMode="auto">
          <a:xfrm>
            <a:off x="2658403" y="4681644"/>
            <a:ext cx="3668712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5000" rIns="90000" bIns="45000">
            <a:spAutoFit/>
          </a:bodyPr>
          <a:lstStyle>
            <a:lvl1pPr>
              <a:spcBef>
                <a:spcPts val="7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9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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600"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spcBef>
                <a:spcPts val="5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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3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9BBB59"/>
              </a:buClr>
              <a:buSzPct val="75000"/>
              <a:buFont typeface="Wingdings" panose="05000000000000000000" pitchFamily="2" charset="2"/>
              <a:buChar char="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8064A2"/>
              </a:buClr>
              <a:buSzPct val="65000"/>
              <a:buFont typeface="Wingdings" panose="05000000000000000000" pitchFamily="2" charset="2"/>
              <a:buChar char="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" panose="05000000000000000000" pitchFamily="2" charset="2"/>
              <a:buChar char="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" panose="05000000000000000000" pitchFamily="2" charset="2"/>
              <a:buChar char="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" panose="05000000000000000000" pitchFamily="2" charset="2"/>
              <a:buChar char="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" panose="05000000000000000000" pitchFamily="2" charset="2"/>
              <a:buChar char="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Pct val="100000"/>
              <a:buFontTx/>
              <a:buNone/>
            </a:pPr>
            <a:r>
              <a:rPr lang="en-US" sz="2400" b="1" dirty="0" err="1">
                <a:solidFill>
                  <a:srgbClr val="FFFFFF"/>
                </a:solidFill>
                <a:ea typeface="Microsoft YaHei" panose="020B0503020204020204" pitchFamily="34" charset="-122"/>
              </a:rPr>
              <a:t>Kebutuhan</a:t>
            </a:r>
            <a:r>
              <a:rPr lang="en-US" sz="2400" b="1" dirty="0">
                <a:solidFill>
                  <a:srgbClr val="FFFFFF"/>
                </a:solidFill>
                <a:ea typeface="Microsoft YaHei" panose="020B0503020204020204" pitchFamily="34" charset="-122"/>
              </a:rPr>
              <a:t> </a:t>
            </a:r>
            <a:r>
              <a:rPr lang="en-US" sz="2400" b="1" i="1" dirty="0">
                <a:solidFill>
                  <a:srgbClr val="FFFFFF"/>
                </a:solidFill>
                <a:ea typeface="Microsoft YaHei" panose="020B0503020204020204" pitchFamily="34" charset="-122"/>
              </a:rPr>
              <a:t>accounting framework and practice </a:t>
            </a:r>
            <a:r>
              <a:rPr lang="en-US" sz="2400" b="1" dirty="0">
                <a:solidFill>
                  <a:srgbClr val="FFFFFF"/>
                </a:solidFill>
                <a:ea typeface="Microsoft YaHei" panose="020B0503020204020204" pitchFamily="34" charset="-122"/>
              </a:rPr>
              <a:t>yang </a:t>
            </a:r>
            <a:r>
              <a:rPr lang="en-US" sz="2400" b="1" dirty="0" err="1">
                <a:solidFill>
                  <a:srgbClr val="FFFFFF"/>
                </a:solidFill>
                <a:ea typeface="Microsoft YaHei" panose="020B0503020204020204" pitchFamily="34" charset="-122"/>
              </a:rPr>
              <a:t>berbeda</a:t>
            </a:r>
            <a:endParaRPr lang="en-US" sz="2400" b="1" dirty="0">
              <a:solidFill>
                <a:srgbClr val="FFFFFF"/>
              </a:solidFill>
              <a:ea typeface="Microsoft YaHei" panose="020B0503020204020204" pitchFamily="34" charset="-122"/>
            </a:endParaRPr>
          </a:p>
        </p:txBody>
      </p:sp>
      <p:sp>
        <p:nvSpPr>
          <p:cNvPr id="20489" name="Line 8"/>
          <p:cNvSpPr>
            <a:spLocks noChangeShapeType="1"/>
          </p:cNvSpPr>
          <p:nvPr/>
        </p:nvSpPr>
        <p:spPr bwMode="auto">
          <a:xfrm flipH="1">
            <a:off x="1986891" y="3611669"/>
            <a:ext cx="881062" cy="712788"/>
          </a:xfrm>
          <a:prstGeom prst="line">
            <a:avLst/>
          </a:prstGeom>
          <a:noFill/>
          <a:ln w="9360">
            <a:solidFill>
              <a:srgbClr val="F8F8F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20490" name="Line 9"/>
          <p:cNvSpPr>
            <a:spLocks noChangeShapeType="1"/>
          </p:cNvSpPr>
          <p:nvPr/>
        </p:nvSpPr>
        <p:spPr bwMode="auto">
          <a:xfrm>
            <a:off x="5744503" y="3627544"/>
            <a:ext cx="874713" cy="712788"/>
          </a:xfrm>
          <a:prstGeom prst="line">
            <a:avLst/>
          </a:prstGeom>
          <a:noFill/>
          <a:ln w="9360">
            <a:solidFill>
              <a:srgbClr val="F8F8F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20491" name="Line 10"/>
          <p:cNvSpPr>
            <a:spLocks noChangeShapeType="1"/>
          </p:cNvSpPr>
          <p:nvPr/>
        </p:nvSpPr>
        <p:spPr bwMode="auto">
          <a:xfrm>
            <a:off x="4337978" y="3810107"/>
            <a:ext cx="1588" cy="825500"/>
          </a:xfrm>
          <a:prstGeom prst="line">
            <a:avLst/>
          </a:prstGeom>
          <a:noFill/>
          <a:ln w="9360">
            <a:solidFill>
              <a:srgbClr val="F8F8F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20492" name="Freeform 11"/>
          <p:cNvSpPr>
            <a:spLocks noChangeArrowheads="1"/>
          </p:cNvSpPr>
          <p:nvPr/>
        </p:nvSpPr>
        <p:spPr bwMode="auto">
          <a:xfrm>
            <a:off x="729591" y="3767244"/>
            <a:ext cx="7720012" cy="885825"/>
          </a:xfrm>
          <a:custGeom>
            <a:avLst/>
            <a:gdLst>
              <a:gd name="T0" fmla="*/ 0 w 4863"/>
              <a:gd name="T1" fmla="*/ 0 h 653"/>
              <a:gd name="T2" fmla="*/ 2147483646 w 4863"/>
              <a:gd name="T3" fmla="*/ 2147483646 h 653"/>
              <a:gd name="T4" fmla="*/ 2147483646 w 4863"/>
              <a:gd name="T5" fmla="*/ 2147483646 h 653"/>
              <a:gd name="T6" fmla="*/ 0 60000 65536"/>
              <a:gd name="T7" fmla="*/ 0 60000 65536"/>
              <a:gd name="T8" fmla="*/ 0 60000 65536"/>
              <a:gd name="T9" fmla="*/ 0 w 4863"/>
              <a:gd name="T10" fmla="*/ 0 h 653"/>
              <a:gd name="T11" fmla="*/ 4863 w 4863"/>
              <a:gd name="T12" fmla="*/ 653 h 65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863" h="653">
                <a:moveTo>
                  <a:pt x="0" y="0"/>
                </a:moveTo>
                <a:cubicBezTo>
                  <a:pt x="522" y="422"/>
                  <a:pt x="1577" y="653"/>
                  <a:pt x="2443" y="649"/>
                </a:cubicBezTo>
                <a:cubicBezTo>
                  <a:pt x="3387" y="645"/>
                  <a:pt x="4214" y="439"/>
                  <a:pt x="4863" y="9"/>
                </a:cubicBezTo>
              </a:path>
            </a:pathLst>
          </a:custGeom>
          <a:noFill/>
          <a:ln w="28440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id-ID"/>
          </a:p>
        </p:txBody>
      </p:sp>
      <p:grpSp>
        <p:nvGrpSpPr>
          <p:cNvPr id="20493" name="Group 12"/>
          <p:cNvGrpSpPr>
            <a:grpSpLocks/>
          </p:cNvGrpSpPr>
          <p:nvPr/>
        </p:nvGrpSpPr>
        <p:grpSpPr bwMode="auto">
          <a:xfrm>
            <a:off x="3483751" y="2248867"/>
            <a:ext cx="2387578" cy="2549526"/>
            <a:chOff x="2352" y="1728"/>
            <a:chExt cx="1198" cy="1131"/>
          </a:xfrm>
        </p:grpSpPr>
        <p:grpSp>
          <p:nvGrpSpPr>
            <p:cNvPr id="20510" name="Group 13"/>
            <p:cNvGrpSpPr>
              <a:grpSpLocks/>
            </p:cNvGrpSpPr>
            <p:nvPr/>
          </p:nvGrpSpPr>
          <p:grpSpPr bwMode="auto">
            <a:xfrm>
              <a:off x="2352" y="1728"/>
              <a:ext cx="1198" cy="1131"/>
              <a:chOff x="2352" y="1728"/>
              <a:chExt cx="1198" cy="1131"/>
            </a:xfrm>
          </p:grpSpPr>
          <p:pic>
            <p:nvPicPr>
              <p:cNvPr id="20512" name="Picture 14"/>
              <p:cNvPicPr>
                <a:picLocks noChangeAspect="1" noChangeArrowheads="1"/>
              </p:cNvPicPr>
              <p:nvPr/>
            </p:nvPicPr>
            <p:blipFill>
              <a:blip r:embed="rId3" cstate="print">
                <a:lum bright="-78000" contrast="-78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466" y="2617"/>
                <a:ext cx="986" cy="24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513" name="Picture 15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352" y="1728"/>
                <a:ext cx="1198" cy="10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0514" name="Oval 16"/>
              <p:cNvSpPr>
                <a:spLocks noChangeArrowheads="1"/>
              </p:cNvSpPr>
              <p:nvPr/>
            </p:nvSpPr>
            <p:spPr bwMode="auto">
              <a:xfrm>
                <a:off x="2352" y="1728"/>
                <a:ext cx="1190" cy="1046"/>
              </a:xfrm>
              <a:prstGeom prst="ellipse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ts val="700"/>
                  </a:spcBef>
                  <a:buClr>
                    <a:schemeClr val="accent2"/>
                  </a:buClr>
                  <a:buSzPct val="60000"/>
                  <a:buFont typeface="Wingdings" panose="05000000000000000000" pitchFamily="2" charset="2"/>
                  <a:buChar char=""/>
                  <a:defRPr sz="2900">
                    <a:solidFill>
                      <a:schemeClr val="tx1"/>
                    </a:solidFill>
                    <a:latin typeface="Tw Cen MT" panose="020B0602020104020603" pitchFamily="34" charset="0"/>
                  </a:defRPr>
                </a:lvl1pPr>
                <a:lvl2pPr marL="742950" indent="-285750">
                  <a:spcBef>
                    <a:spcPts val="550"/>
                  </a:spcBef>
                  <a:buClr>
                    <a:schemeClr val="accent1"/>
                  </a:buClr>
                  <a:buSzPct val="70000"/>
                  <a:buFont typeface="Wingdings 2" panose="05020102010507070707" pitchFamily="18" charset="2"/>
                  <a:buChar char=""/>
                  <a:defRPr sz="2600">
                    <a:solidFill>
                      <a:schemeClr val="tx1"/>
                    </a:solidFill>
                    <a:latin typeface="Tw Cen MT" panose="020B0602020104020603" pitchFamily="34" charset="0"/>
                  </a:defRPr>
                </a:lvl2pPr>
                <a:lvl3pPr marL="1143000" indent="-228600">
                  <a:spcBef>
                    <a:spcPts val="5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"/>
                  <a:defRPr sz="2300">
                    <a:solidFill>
                      <a:schemeClr val="tx1"/>
                    </a:solidFill>
                    <a:latin typeface="Tw Cen MT" panose="020B0602020104020603" pitchFamily="34" charset="0"/>
                  </a:defRPr>
                </a:lvl3pPr>
                <a:lvl4pPr marL="1600200" indent="-228600">
                  <a:spcBef>
                    <a:spcPts val="400"/>
                  </a:spcBef>
                  <a:buClr>
                    <a:srgbClr val="9BBB59"/>
                  </a:buClr>
                  <a:buSzPct val="75000"/>
                  <a:buFont typeface="Wingdings" panose="05000000000000000000" pitchFamily="2" charset="2"/>
                  <a:buChar char=""/>
                  <a:defRPr sz="2000">
                    <a:solidFill>
                      <a:schemeClr val="tx1"/>
                    </a:solidFill>
                    <a:latin typeface="Tw Cen MT" panose="020B0602020104020603" pitchFamily="34" charset="0"/>
                  </a:defRPr>
                </a:lvl4pPr>
                <a:lvl5pPr marL="2057400" indent="-228600">
                  <a:spcBef>
                    <a:spcPts val="400"/>
                  </a:spcBef>
                  <a:buClr>
                    <a:srgbClr val="8064A2"/>
                  </a:buClr>
                  <a:buSzPct val="65000"/>
                  <a:buFont typeface="Wingdings" panose="05000000000000000000" pitchFamily="2" charset="2"/>
                  <a:buChar char=""/>
                  <a:defRPr sz="2000">
                    <a:solidFill>
                      <a:schemeClr val="tx1"/>
                    </a:solidFill>
                    <a:latin typeface="Tw Cen MT" panose="020B0602020104020603" pitchFamily="34" charset="0"/>
                  </a:defRPr>
                </a:lvl5pPr>
                <a:lvl6pPr marL="2514600"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8064A2"/>
                  </a:buClr>
                  <a:buSzPct val="65000"/>
                  <a:buFont typeface="Wingdings" panose="05000000000000000000" pitchFamily="2" charset="2"/>
                  <a:buChar char=""/>
                  <a:defRPr sz="2000">
                    <a:solidFill>
                      <a:schemeClr val="tx1"/>
                    </a:solidFill>
                    <a:latin typeface="Tw Cen MT" panose="020B0602020104020603" pitchFamily="34" charset="0"/>
                  </a:defRPr>
                </a:lvl6pPr>
                <a:lvl7pPr marL="2971800"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8064A2"/>
                  </a:buClr>
                  <a:buSzPct val="65000"/>
                  <a:buFont typeface="Wingdings" panose="05000000000000000000" pitchFamily="2" charset="2"/>
                  <a:buChar char=""/>
                  <a:defRPr sz="2000">
                    <a:solidFill>
                      <a:schemeClr val="tx1"/>
                    </a:solidFill>
                    <a:latin typeface="Tw Cen MT" panose="020B0602020104020603" pitchFamily="34" charset="0"/>
                  </a:defRPr>
                </a:lvl7pPr>
                <a:lvl8pPr marL="3429000"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8064A2"/>
                  </a:buClr>
                  <a:buSzPct val="65000"/>
                  <a:buFont typeface="Wingdings" panose="05000000000000000000" pitchFamily="2" charset="2"/>
                  <a:buChar char=""/>
                  <a:defRPr sz="2000">
                    <a:solidFill>
                      <a:schemeClr val="tx1"/>
                    </a:solidFill>
                    <a:latin typeface="Tw Cen MT" panose="020B0602020104020603" pitchFamily="34" charset="0"/>
                  </a:defRPr>
                </a:lvl8pPr>
                <a:lvl9pPr marL="3886200"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8064A2"/>
                  </a:buClr>
                  <a:buSzPct val="65000"/>
                  <a:buFont typeface="Wingdings" panose="05000000000000000000" pitchFamily="2" charset="2"/>
                  <a:buChar char=""/>
                  <a:defRPr sz="2000">
                    <a:solidFill>
                      <a:schemeClr val="tx1"/>
                    </a:solidFill>
                    <a:latin typeface="Tw Cen MT" panose="020B0602020104020603" pitchFamily="34" charset="0"/>
                  </a:defRPr>
                </a:lvl9pPr>
              </a:lstStyle>
              <a:p>
                <a:pPr eaLnBrk="1" hangingPunct="1">
                  <a:lnSpc>
                    <a:spcPct val="93000"/>
                  </a:lnSpc>
                  <a:spcBef>
                    <a:spcPct val="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buNone/>
                </a:pPr>
                <a:endParaRPr lang="id-ID" sz="1800">
                  <a:latin typeface="Arial" panose="020B0604020202020204" pitchFamily="34" charset="0"/>
                </a:endParaRPr>
              </a:p>
            </p:txBody>
          </p:sp>
        </p:grpSp>
        <p:pic>
          <p:nvPicPr>
            <p:cNvPr id="20511" name="Picture 17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72" y="1738"/>
              <a:ext cx="946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0494" name="Rectangle 18"/>
          <p:cNvSpPr>
            <a:spLocks noChangeArrowheads="1"/>
          </p:cNvSpPr>
          <p:nvPr/>
        </p:nvSpPr>
        <p:spPr bwMode="auto">
          <a:xfrm>
            <a:off x="3788691" y="2570782"/>
            <a:ext cx="2141351" cy="17528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000" tIns="45000" rIns="90000" bIns="45000">
            <a:spAutoFit/>
          </a:bodyPr>
          <a:lstStyle>
            <a:lvl1pPr>
              <a:spcBef>
                <a:spcPts val="7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9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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600"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spcBef>
                <a:spcPts val="5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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3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9BBB59"/>
              </a:buClr>
              <a:buSzPct val="75000"/>
              <a:buFont typeface="Wingdings" panose="05000000000000000000" pitchFamily="2" charset="2"/>
              <a:buChar char="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8064A2"/>
              </a:buClr>
              <a:buSzPct val="65000"/>
              <a:buFont typeface="Wingdings" panose="05000000000000000000" pitchFamily="2" charset="2"/>
              <a:buChar char="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" panose="05000000000000000000" pitchFamily="2" charset="2"/>
              <a:buChar char="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" panose="05000000000000000000" pitchFamily="2" charset="2"/>
              <a:buChar char="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" panose="05000000000000000000" pitchFamily="2" charset="2"/>
              <a:buChar char="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" panose="05000000000000000000" pitchFamily="2" charset="2"/>
              <a:buChar char="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marL="177800" indent="-177800" eaLnBrk="1" hangingPunct="1">
              <a:spcBef>
                <a:spcPct val="0"/>
              </a:spcBef>
              <a:buClrTx/>
              <a:buSzPct val="100000"/>
              <a:buFontTx/>
              <a:buNone/>
            </a:pPr>
            <a:r>
              <a:rPr lang="en-US" sz="1800" b="1" dirty="0" err="1">
                <a:solidFill>
                  <a:srgbClr val="000000"/>
                </a:solidFill>
                <a:ea typeface="Microsoft YaHei" panose="020B0503020204020204" pitchFamily="34" charset="-122"/>
              </a:rPr>
              <a:t>Karakteristik</a:t>
            </a:r>
            <a:r>
              <a:rPr lang="en-US" sz="1800" b="1" dirty="0">
                <a:solidFill>
                  <a:srgbClr val="000000"/>
                </a:solidFill>
                <a:ea typeface="Microsoft YaHei" panose="020B0503020204020204" pitchFamily="34" charset="-122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a typeface="Microsoft YaHei" panose="020B0503020204020204" pitchFamily="34" charset="-122"/>
              </a:rPr>
              <a:t>unik</a:t>
            </a:r>
            <a:endParaRPr lang="en-US" sz="1800" b="1" dirty="0">
              <a:solidFill>
                <a:srgbClr val="000000"/>
              </a:solidFill>
              <a:ea typeface="Microsoft YaHei" panose="020B0503020204020204" pitchFamily="34" charset="-122"/>
            </a:endParaRPr>
          </a:p>
          <a:p>
            <a:pPr marL="177800" indent="-177800" eaLnBrk="1" hangingPunct="1">
              <a:spcBef>
                <a:spcPct val="0"/>
              </a:spcBef>
              <a:buClrTx/>
              <a:buSzPct val="100000"/>
              <a:buFont typeface="Arial" pitchFamily="34" charset="0"/>
              <a:buChar char="•"/>
            </a:pPr>
            <a:r>
              <a:rPr lang="en-US" sz="1800" dirty="0" err="1">
                <a:solidFill>
                  <a:srgbClr val="000000"/>
                </a:solidFill>
                <a:ea typeface="Microsoft YaHei" panose="020B0503020204020204" pitchFamily="34" charset="-122"/>
              </a:rPr>
              <a:t>pengguna</a:t>
            </a:r>
            <a:r>
              <a:rPr lang="en-US" sz="1800" dirty="0">
                <a:solidFill>
                  <a:srgbClr val="000000"/>
                </a:solidFill>
                <a:ea typeface="Microsoft YaHei" panose="020B0503020204020204" pitchFamily="34" charset="-122"/>
              </a:rPr>
              <a:t> LK </a:t>
            </a:r>
            <a:r>
              <a:rPr lang="en-US" sz="1800" dirty="0" err="1">
                <a:solidFill>
                  <a:srgbClr val="000000"/>
                </a:solidFill>
                <a:ea typeface="Microsoft YaHei" panose="020B0503020204020204" pitchFamily="34" charset="-122"/>
              </a:rPr>
              <a:t>entitas</a:t>
            </a:r>
            <a:endParaRPr lang="en-US" sz="1800" dirty="0">
              <a:solidFill>
                <a:srgbClr val="000000"/>
              </a:solidFill>
              <a:ea typeface="Microsoft YaHei" panose="020B0503020204020204" pitchFamily="34" charset="-122"/>
            </a:endParaRPr>
          </a:p>
          <a:p>
            <a:pPr marL="177800" indent="-177800" eaLnBrk="1" hangingPunct="1">
              <a:spcBef>
                <a:spcPct val="0"/>
              </a:spcBef>
              <a:buClrTx/>
              <a:buSzPct val="100000"/>
              <a:buFont typeface="Arial" pitchFamily="34" charset="0"/>
              <a:buChar char="•"/>
            </a:pPr>
            <a:r>
              <a:rPr lang="id-ID" sz="1800" dirty="0">
                <a:solidFill>
                  <a:srgbClr val="000000"/>
                </a:solidFill>
                <a:ea typeface="Microsoft YaHei" panose="020B0503020204020204" pitchFamily="34" charset="-122"/>
              </a:rPr>
              <a:t>tidak ada kepemilikan, kontribusi</a:t>
            </a:r>
            <a:endParaRPr lang="en-US" sz="1800" dirty="0">
              <a:solidFill>
                <a:srgbClr val="000000"/>
              </a:solidFill>
              <a:ea typeface="Microsoft YaHei" panose="020B0503020204020204" pitchFamily="34" charset="-122"/>
            </a:endParaRPr>
          </a:p>
        </p:txBody>
      </p:sp>
      <p:grpSp>
        <p:nvGrpSpPr>
          <p:cNvPr id="20495" name="Group 19"/>
          <p:cNvGrpSpPr>
            <a:grpSpLocks/>
          </p:cNvGrpSpPr>
          <p:nvPr/>
        </p:nvGrpSpPr>
        <p:grpSpPr bwMode="auto">
          <a:xfrm>
            <a:off x="6212641" y="1430443"/>
            <a:ext cx="2347913" cy="2498725"/>
            <a:chOff x="3854" y="1594"/>
            <a:chExt cx="1088" cy="996"/>
          </a:xfrm>
        </p:grpSpPr>
        <p:grpSp>
          <p:nvGrpSpPr>
            <p:cNvPr id="20505" name="Group 20"/>
            <p:cNvGrpSpPr>
              <a:grpSpLocks/>
            </p:cNvGrpSpPr>
            <p:nvPr/>
          </p:nvGrpSpPr>
          <p:grpSpPr bwMode="auto">
            <a:xfrm>
              <a:off x="3854" y="1594"/>
              <a:ext cx="1088" cy="996"/>
              <a:chOff x="3854" y="1594"/>
              <a:chExt cx="1088" cy="996"/>
            </a:xfrm>
          </p:grpSpPr>
          <p:pic>
            <p:nvPicPr>
              <p:cNvPr id="20507" name="Picture 21"/>
              <p:cNvPicPr>
                <a:picLocks noChangeAspect="1" noChangeArrowheads="1"/>
              </p:cNvPicPr>
              <p:nvPr/>
            </p:nvPicPr>
            <p:blipFill>
              <a:blip r:embed="rId6" cstate="print">
                <a:lum bright="-78000" contrast="-78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958" y="2377"/>
                <a:ext cx="895" cy="2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508" name="Picture 22"/>
              <p:cNvPicPr>
                <a:picLocks noChangeAspect="1" noChangeArrowheads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854" y="1594"/>
                <a:ext cx="1088" cy="9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0509" name="Oval 23"/>
              <p:cNvSpPr>
                <a:spLocks noChangeArrowheads="1"/>
              </p:cNvSpPr>
              <p:nvPr/>
            </p:nvSpPr>
            <p:spPr bwMode="auto">
              <a:xfrm>
                <a:off x="3854" y="1594"/>
                <a:ext cx="1080" cy="920"/>
              </a:xfrm>
              <a:prstGeom prst="ellipse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ts val="700"/>
                  </a:spcBef>
                  <a:buClr>
                    <a:schemeClr val="accent2"/>
                  </a:buClr>
                  <a:buSzPct val="60000"/>
                  <a:buFont typeface="Wingdings" panose="05000000000000000000" pitchFamily="2" charset="2"/>
                  <a:buChar char=""/>
                  <a:defRPr sz="2900">
                    <a:solidFill>
                      <a:schemeClr val="tx1"/>
                    </a:solidFill>
                    <a:latin typeface="Tw Cen MT" panose="020B0602020104020603" pitchFamily="34" charset="0"/>
                  </a:defRPr>
                </a:lvl1pPr>
                <a:lvl2pPr marL="742950" indent="-285750">
                  <a:spcBef>
                    <a:spcPts val="550"/>
                  </a:spcBef>
                  <a:buClr>
                    <a:schemeClr val="accent1"/>
                  </a:buClr>
                  <a:buSzPct val="70000"/>
                  <a:buFont typeface="Wingdings 2" panose="05020102010507070707" pitchFamily="18" charset="2"/>
                  <a:buChar char=""/>
                  <a:defRPr sz="2600">
                    <a:solidFill>
                      <a:schemeClr val="tx1"/>
                    </a:solidFill>
                    <a:latin typeface="Tw Cen MT" panose="020B0602020104020603" pitchFamily="34" charset="0"/>
                  </a:defRPr>
                </a:lvl2pPr>
                <a:lvl3pPr marL="1143000" indent="-228600">
                  <a:spcBef>
                    <a:spcPts val="5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"/>
                  <a:defRPr sz="2300">
                    <a:solidFill>
                      <a:schemeClr val="tx1"/>
                    </a:solidFill>
                    <a:latin typeface="Tw Cen MT" panose="020B0602020104020603" pitchFamily="34" charset="0"/>
                  </a:defRPr>
                </a:lvl3pPr>
                <a:lvl4pPr marL="1600200" indent="-228600">
                  <a:spcBef>
                    <a:spcPts val="400"/>
                  </a:spcBef>
                  <a:buClr>
                    <a:srgbClr val="9BBB59"/>
                  </a:buClr>
                  <a:buSzPct val="75000"/>
                  <a:buFont typeface="Wingdings" panose="05000000000000000000" pitchFamily="2" charset="2"/>
                  <a:buChar char=""/>
                  <a:defRPr sz="2000">
                    <a:solidFill>
                      <a:schemeClr val="tx1"/>
                    </a:solidFill>
                    <a:latin typeface="Tw Cen MT" panose="020B0602020104020603" pitchFamily="34" charset="0"/>
                  </a:defRPr>
                </a:lvl4pPr>
                <a:lvl5pPr marL="2057400" indent="-228600">
                  <a:spcBef>
                    <a:spcPts val="400"/>
                  </a:spcBef>
                  <a:buClr>
                    <a:srgbClr val="8064A2"/>
                  </a:buClr>
                  <a:buSzPct val="65000"/>
                  <a:buFont typeface="Wingdings" panose="05000000000000000000" pitchFamily="2" charset="2"/>
                  <a:buChar char=""/>
                  <a:defRPr sz="2000">
                    <a:solidFill>
                      <a:schemeClr val="tx1"/>
                    </a:solidFill>
                    <a:latin typeface="Tw Cen MT" panose="020B0602020104020603" pitchFamily="34" charset="0"/>
                  </a:defRPr>
                </a:lvl5pPr>
                <a:lvl6pPr marL="2514600"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8064A2"/>
                  </a:buClr>
                  <a:buSzPct val="65000"/>
                  <a:buFont typeface="Wingdings" panose="05000000000000000000" pitchFamily="2" charset="2"/>
                  <a:buChar char=""/>
                  <a:defRPr sz="2000">
                    <a:solidFill>
                      <a:schemeClr val="tx1"/>
                    </a:solidFill>
                    <a:latin typeface="Tw Cen MT" panose="020B0602020104020603" pitchFamily="34" charset="0"/>
                  </a:defRPr>
                </a:lvl6pPr>
                <a:lvl7pPr marL="2971800"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8064A2"/>
                  </a:buClr>
                  <a:buSzPct val="65000"/>
                  <a:buFont typeface="Wingdings" panose="05000000000000000000" pitchFamily="2" charset="2"/>
                  <a:buChar char=""/>
                  <a:defRPr sz="2000">
                    <a:solidFill>
                      <a:schemeClr val="tx1"/>
                    </a:solidFill>
                    <a:latin typeface="Tw Cen MT" panose="020B0602020104020603" pitchFamily="34" charset="0"/>
                  </a:defRPr>
                </a:lvl7pPr>
                <a:lvl8pPr marL="3429000"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8064A2"/>
                  </a:buClr>
                  <a:buSzPct val="65000"/>
                  <a:buFont typeface="Wingdings" panose="05000000000000000000" pitchFamily="2" charset="2"/>
                  <a:buChar char=""/>
                  <a:defRPr sz="2000">
                    <a:solidFill>
                      <a:schemeClr val="tx1"/>
                    </a:solidFill>
                    <a:latin typeface="Tw Cen MT" panose="020B0602020104020603" pitchFamily="34" charset="0"/>
                  </a:defRPr>
                </a:lvl8pPr>
                <a:lvl9pPr marL="3886200" indent="-22860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8064A2"/>
                  </a:buClr>
                  <a:buSzPct val="65000"/>
                  <a:buFont typeface="Wingdings" panose="05000000000000000000" pitchFamily="2" charset="2"/>
                  <a:buChar char=""/>
                  <a:defRPr sz="2000">
                    <a:solidFill>
                      <a:schemeClr val="tx1"/>
                    </a:solidFill>
                    <a:latin typeface="Tw Cen MT" panose="020B0602020104020603" pitchFamily="34" charset="0"/>
                  </a:defRPr>
                </a:lvl9pPr>
              </a:lstStyle>
              <a:p>
                <a:pPr eaLnBrk="1" hangingPunct="1">
                  <a:lnSpc>
                    <a:spcPct val="93000"/>
                  </a:lnSpc>
                  <a:spcBef>
                    <a:spcPct val="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buNone/>
                </a:pPr>
                <a:endParaRPr lang="id-ID" sz="2000">
                  <a:latin typeface="Arial" panose="020B0604020202020204" pitchFamily="34" charset="0"/>
                </a:endParaRPr>
              </a:p>
            </p:txBody>
          </p:sp>
        </p:grpSp>
        <p:pic>
          <p:nvPicPr>
            <p:cNvPr id="20506" name="Picture 24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63" y="1604"/>
              <a:ext cx="858" cy="3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0496" name="Rectangle 25"/>
          <p:cNvSpPr>
            <a:spLocks noChangeArrowheads="1"/>
          </p:cNvSpPr>
          <p:nvPr/>
        </p:nvSpPr>
        <p:spPr bwMode="auto">
          <a:xfrm>
            <a:off x="6392203" y="1757971"/>
            <a:ext cx="2011251" cy="1475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000" tIns="45000" rIns="90000" bIns="45000">
            <a:spAutoFit/>
          </a:bodyPr>
          <a:lstStyle>
            <a:lvl1pPr>
              <a:spcBef>
                <a:spcPts val="7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9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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600"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spcBef>
                <a:spcPts val="5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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3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9BBB59"/>
              </a:buClr>
              <a:buSzPct val="75000"/>
              <a:buFont typeface="Wingdings" panose="05000000000000000000" pitchFamily="2" charset="2"/>
              <a:buChar char="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8064A2"/>
              </a:buClr>
              <a:buSzPct val="65000"/>
              <a:buFont typeface="Wingdings" panose="05000000000000000000" pitchFamily="2" charset="2"/>
              <a:buChar char="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" panose="05000000000000000000" pitchFamily="2" charset="2"/>
              <a:buChar char="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" panose="05000000000000000000" pitchFamily="2" charset="2"/>
              <a:buChar char="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" panose="05000000000000000000" pitchFamily="2" charset="2"/>
              <a:buChar char="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" panose="05000000000000000000" pitchFamily="2" charset="2"/>
              <a:buChar char="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Pct val="100000"/>
              <a:buFontTx/>
              <a:buNone/>
            </a:pPr>
            <a:r>
              <a:rPr lang="en-US" sz="1800" dirty="0" err="1">
                <a:solidFill>
                  <a:srgbClr val="080808"/>
                </a:solidFill>
                <a:ea typeface="Microsoft YaHei" panose="020B0503020204020204" pitchFamily="34" charset="-122"/>
              </a:rPr>
              <a:t>Prioritas</a:t>
            </a:r>
            <a:r>
              <a:rPr lang="en-US" sz="1800" dirty="0">
                <a:solidFill>
                  <a:srgbClr val="080808"/>
                </a:solidFill>
                <a:ea typeface="Microsoft YaHei" panose="020B0503020204020204" pitchFamily="34" charset="-122"/>
              </a:rPr>
              <a:t> </a:t>
            </a:r>
            <a:r>
              <a:rPr lang="en-US" sz="1800" dirty="0" err="1">
                <a:solidFill>
                  <a:srgbClr val="080808"/>
                </a:solidFill>
                <a:ea typeface="Microsoft YaHei" panose="020B0503020204020204" pitchFamily="34" charset="-122"/>
              </a:rPr>
              <a:t>tujuan</a:t>
            </a:r>
            <a:r>
              <a:rPr lang="en-US" sz="1800" dirty="0">
                <a:solidFill>
                  <a:srgbClr val="080808"/>
                </a:solidFill>
                <a:ea typeface="Microsoft YaHei" panose="020B0503020204020204" pitchFamily="34" charset="-122"/>
              </a:rPr>
              <a:t> </a:t>
            </a:r>
            <a:r>
              <a:rPr lang="en-US" sz="1800" dirty="0" err="1">
                <a:solidFill>
                  <a:srgbClr val="080808"/>
                </a:solidFill>
                <a:ea typeface="Microsoft YaHei" panose="020B0503020204020204" pitchFamily="34" charset="-122"/>
              </a:rPr>
              <a:t>pelaporan</a:t>
            </a:r>
            <a:r>
              <a:rPr lang="en-US" sz="1800" dirty="0">
                <a:solidFill>
                  <a:srgbClr val="080808"/>
                </a:solidFill>
                <a:ea typeface="Microsoft YaHei" panose="020B0503020204020204" pitchFamily="34" charset="-122"/>
              </a:rPr>
              <a:t> </a:t>
            </a:r>
            <a:r>
              <a:rPr lang="en-US" sz="1800" dirty="0" err="1">
                <a:solidFill>
                  <a:srgbClr val="080808"/>
                </a:solidFill>
                <a:ea typeface="Microsoft YaHei" panose="020B0503020204020204" pitchFamily="34" charset="-122"/>
              </a:rPr>
              <a:t>keuangan</a:t>
            </a:r>
            <a:r>
              <a:rPr lang="en-US" sz="1800" dirty="0">
                <a:solidFill>
                  <a:srgbClr val="080808"/>
                </a:solidFill>
                <a:ea typeface="Microsoft YaHei" panose="020B0503020204020204" pitchFamily="34" charset="-122"/>
              </a:rPr>
              <a:t> (</a:t>
            </a:r>
            <a:r>
              <a:rPr lang="en-US" sz="1800" dirty="0" err="1">
                <a:solidFill>
                  <a:srgbClr val="080808"/>
                </a:solidFill>
                <a:ea typeface="Microsoft YaHei" panose="020B0503020204020204" pitchFamily="34" charset="-122"/>
              </a:rPr>
              <a:t>akuntabilitas</a:t>
            </a:r>
            <a:r>
              <a:rPr lang="en-US" sz="1800" dirty="0">
                <a:solidFill>
                  <a:srgbClr val="080808"/>
                </a:solidFill>
                <a:ea typeface="Microsoft YaHei" panose="020B0503020204020204" pitchFamily="34" charset="-122"/>
              </a:rPr>
              <a:t> vs. decision usefulness)</a:t>
            </a:r>
          </a:p>
        </p:txBody>
      </p:sp>
      <p:grpSp>
        <p:nvGrpSpPr>
          <p:cNvPr id="20500" name="Group 27"/>
          <p:cNvGrpSpPr>
            <a:grpSpLocks/>
          </p:cNvGrpSpPr>
          <p:nvPr/>
        </p:nvGrpSpPr>
        <p:grpSpPr bwMode="auto">
          <a:xfrm>
            <a:off x="228600" y="1676400"/>
            <a:ext cx="2227881" cy="2349500"/>
            <a:chOff x="1022" y="1632"/>
            <a:chExt cx="1088" cy="996"/>
          </a:xfrm>
        </p:grpSpPr>
        <p:pic>
          <p:nvPicPr>
            <p:cNvPr id="20502" name="Picture 28"/>
            <p:cNvPicPr>
              <a:picLocks noChangeAspect="1" noChangeArrowheads="1"/>
            </p:cNvPicPr>
            <p:nvPr/>
          </p:nvPicPr>
          <p:blipFill>
            <a:blip r:embed="rId6" cstate="print">
              <a:lum bright="-78000" contrast="-78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25" y="2415"/>
              <a:ext cx="895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503" name="Picture 29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2" y="1632"/>
              <a:ext cx="1088" cy="9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504" name="Oval 30"/>
            <p:cNvSpPr>
              <a:spLocks noChangeArrowheads="1"/>
            </p:cNvSpPr>
            <p:nvPr/>
          </p:nvSpPr>
          <p:spPr bwMode="auto">
            <a:xfrm>
              <a:off x="1022" y="1632"/>
              <a:ext cx="1080" cy="921"/>
            </a:xfrm>
            <a:prstGeom prst="ellips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ts val="700"/>
                </a:spcBef>
                <a:buClr>
                  <a:schemeClr val="accent2"/>
                </a:buClr>
                <a:buSzPct val="60000"/>
                <a:buFont typeface="Wingdings" panose="05000000000000000000" pitchFamily="2" charset="2"/>
                <a:buChar char=""/>
                <a:defRPr sz="2900">
                  <a:solidFill>
                    <a:schemeClr val="tx1"/>
                  </a:solidFill>
                  <a:latin typeface="Tw Cen MT" panose="020B0602020104020603" pitchFamily="34" charset="0"/>
                </a:defRPr>
              </a:lvl1pPr>
              <a:lvl2pPr marL="742950" indent="-285750">
                <a:spcBef>
                  <a:spcPts val="55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"/>
                <a:defRPr sz="2600">
                  <a:solidFill>
                    <a:schemeClr val="tx1"/>
                  </a:solidFill>
                  <a:latin typeface="Tw Cen MT" panose="020B0602020104020603" pitchFamily="34" charset="0"/>
                </a:defRPr>
              </a:lvl2pPr>
              <a:lvl3pPr marL="1143000" indent="-228600">
                <a:spcBef>
                  <a:spcPts val="5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"/>
                <a:defRPr sz="2300">
                  <a:solidFill>
                    <a:schemeClr val="tx1"/>
                  </a:solidFill>
                  <a:latin typeface="Tw Cen MT" panose="020B0602020104020603" pitchFamily="34" charset="0"/>
                </a:defRPr>
              </a:lvl3pPr>
              <a:lvl4pPr marL="1600200" indent="-228600">
                <a:spcBef>
                  <a:spcPts val="400"/>
                </a:spcBef>
                <a:buClr>
                  <a:srgbClr val="9BBB59"/>
                </a:buClr>
                <a:buSzPct val="75000"/>
                <a:buFont typeface="Wingdings" panose="05000000000000000000" pitchFamily="2" charset="2"/>
                <a:buChar char=""/>
                <a:defRPr sz="2000">
                  <a:solidFill>
                    <a:schemeClr val="tx1"/>
                  </a:solidFill>
                  <a:latin typeface="Tw Cen MT" panose="020B0602020104020603" pitchFamily="34" charset="0"/>
                </a:defRPr>
              </a:lvl4pPr>
              <a:lvl5pPr marL="2057400" indent="-228600">
                <a:spcBef>
                  <a:spcPts val="400"/>
                </a:spcBef>
                <a:buClr>
                  <a:srgbClr val="8064A2"/>
                </a:buClr>
                <a:buSzPct val="65000"/>
                <a:buFont typeface="Wingdings" panose="05000000000000000000" pitchFamily="2" charset="2"/>
                <a:buChar char=""/>
                <a:defRPr sz="2000">
                  <a:solidFill>
                    <a:schemeClr val="tx1"/>
                  </a:solidFill>
                  <a:latin typeface="Tw Cen MT" panose="020B0602020104020603" pitchFamily="34" charset="0"/>
                </a:defRPr>
              </a:lvl5pPr>
              <a:lvl6pPr marL="2514600"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8064A2"/>
                </a:buClr>
                <a:buSzPct val="65000"/>
                <a:buFont typeface="Wingdings" panose="05000000000000000000" pitchFamily="2" charset="2"/>
                <a:buChar char=""/>
                <a:defRPr sz="2000">
                  <a:solidFill>
                    <a:schemeClr val="tx1"/>
                  </a:solidFill>
                  <a:latin typeface="Tw Cen MT" panose="020B0602020104020603" pitchFamily="34" charset="0"/>
                </a:defRPr>
              </a:lvl6pPr>
              <a:lvl7pPr marL="2971800"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8064A2"/>
                </a:buClr>
                <a:buSzPct val="65000"/>
                <a:buFont typeface="Wingdings" panose="05000000000000000000" pitchFamily="2" charset="2"/>
                <a:buChar char=""/>
                <a:defRPr sz="2000">
                  <a:solidFill>
                    <a:schemeClr val="tx1"/>
                  </a:solidFill>
                  <a:latin typeface="Tw Cen MT" panose="020B0602020104020603" pitchFamily="34" charset="0"/>
                </a:defRPr>
              </a:lvl7pPr>
              <a:lvl8pPr marL="3429000"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8064A2"/>
                </a:buClr>
                <a:buSzPct val="65000"/>
                <a:buFont typeface="Wingdings" panose="05000000000000000000" pitchFamily="2" charset="2"/>
                <a:buChar char=""/>
                <a:defRPr sz="2000">
                  <a:solidFill>
                    <a:schemeClr val="tx1"/>
                  </a:solidFill>
                  <a:latin typeface="Tw Cen MT" panose="020B0602020104020603" pitchFamily="34" charset="0"/>
                </a:defRPr>
              </a:lvl8pPr>
              <a:lvl9pPr marL="3886200"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8064A2"/>
                </a:buClr>
                <a:buSzPct val="65000"/>
                <a:buFont typeface="Wingdings" panose="05000000000000000000" pitchFamily="2" charset="2"/>
                <a:buChar char=""/>
                <a:defRPr sz="2000">
                  <a:solidFill>
                    <a:schemeClr val="tx1"/>
                  </a:solidFill>
                  <a:latin typeface="Tw Cen MT" panose="020B0602020104020603" pitchFamily="34" charset="0"/>
                </a:defRPr>
              </a:lvl9pPr>
            </a:lstStyle>
            <a:p>
              <a:pPr eaLnBrk="1" hangingPunct="1">
                <a:lnSpc>
                  <a:spcPct val="93000"/>
                </a:lnSpc>
                <a:spcBef>
                  <a:spcPct val="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id-ID" sz="2000">
                <a:latin typeface="Arial" panose="020B0604020202020204" pitchFamily="34" charset="0"/>
              </a:endParaRPr>
            </a:p>
          </p:txBody>
        </p:sp>
      </p:grpSp>
      <p:sp>
        <p:nvSpPr>
          <p:cNvPr id="20498" name="Rectangle 32"/>
          <p:cNvSpPr>
            <a:spLocks noChangeArrowheads="1"/>
          </p:cNvSpPr>
          <p:nvPr/>
        </p:nvSpPr>
        <p:spPr bwMode="auto">
          <a:xfrm>
            <a:off x="350888" y="2076808"/>
            <a:ext cx="1966924" cy="1475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000" tIns="45000" rIns="90000" bIns="45000">
            <a:spAutoFit/>
          </a:bodyPr>
          <a:lstStyle>
            <a:lvl1pPr>
              <a:spcBef>
                <a:spcPts val="7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9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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600"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spcBef>
                <a:spcPts val="5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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3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9BBB59"/>
              </a:buClr>
              <a:buSzPct val="75000"/>
              <a:buFont typeface="Wingdings" panose="05000000000000000000" pitchFamily="2" charset="2"/>
              <a:buChar char="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8064A2"/>
              </a:buClr>
              <a:buSzPct val="65000"/>
              <a:buFont typeface="Wingdings" panose="05000000000000000000" pitchFamily="2" charset="2"/>
              <a:buChar char="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" panose="05000000000000000000" pitchFamily="2" charset="2"/>
              <a:buChar char="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" panose="05000000000000000000" pitchFamily="2" charset="2"/>
              <a:buChar char="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" panose="05000000000000000000" pitchFamily="2" charset="2"/>
              <a:buChar char="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" panose="05000000000000000000" pitchFamily="2" charset="2"/>
              <a:buChar char="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Pct val="100000"/>
              <a:buNone/>
            </a:pPr>
            <a:r>
              <a:rPr lang="en-US" sz="1800" b="1" dirty="0">
                <a:solidFill>
                  <a:srgbClr val="080808"/>
                </a:solidFill>
                <a:ea typeface="Microsoft YaHei" panose="020B0503020204020204" pitchFamily="34" charset="-122"/>
              </a:rPr>
              <a:t>T</a:t>
            </a:r>
            <a:r>
              <a:rPr lang="id-ID" sz="1800" b="1" dirty="0">
                <a:solidFill>
                  <a:srgbClr val="080808"/>
                </a:solidFill>
                <a:ea typeface="Microsoft YaHei" panose="020B0503020204020204" pitchFamily="34" charset="-122"/>
              </a:rPr>
              <a:t>ujuan </a:t>
            </a:r>
            <a:r>
              <a:rPr lang="id-ID" sz="1800" dirty="0">
                <a:solidFill>
                  <a:srgbClr val="080808"/>
                </a:solidFill>
                <a:ea typeface="Microsoft YaHei" panose="020B0503020204020204" pitchFamily="34" charset="-122"/>
              </a:rPr>
              <a:t>entitas  nirlaba – bukan laba </a:t>
            </a:r>
            <a:r>
              <a:rPr lang="id-ID" sz="1800" dirty="0">
                <a:solidFill>
                  <a:srgbClr val="000000"/>
                </a:solidFill>
                <a:ea typeface="Microsoft YaHei" panose="020B0503020204020204" pitchFamily="34" charset="-122"/>
              </a:rPr>
              <a:t>pencapaian program</a:t>
            </a:r>
            <a:endParaRPr lang="en-US" sz="1800" dirty="0">
              <a:solidFill>
                <a:srgbClr val="000000"/>
              </a:solidFill>
              <a:ea typeface="Microsoft YaHei" panose="020B0503020204020204" pitchFamily="34" charset="-122"/>
            </a:endParaRPr>
          </a:p>
          <a:p>
            <a:pPr algn="ctr" eaLnBrk="1" hangingPunct="1">
              <a:spcBef>
                <a:spcPct val="0"/>
              </a:spcBef>
              <a:buClrTx/>
              <a:buSzPct val="100000"/>
              <a:buFontTx/>
              <a:buNone/>
            </a:pPr>
            <a:endParaRPr lang="en-US" sz="1800" b="1" dirty="0">
              <a:solidFill>
                <a:srgbClr val="080808"/>
              </a:solidFill>
              <a:ea typeface="Microsoft YaHei" panose="020B0503020204020204" pitchFamily="34" charset="-122"/>
            </a:endParaRPr>
          </a:p>
        </p:txBody>
      </p:sp>
      <p:sp>
        <p:nvSpPr>
          <p:cNvPr id="20499" name="Slide Number Placeholder 1"/>
          <p:cNvSpPr>
            <a:spLocks noGrp="1"/>
          </p:cNvSpPr>
          <p:nvPr>
            <p:ph type="sldNum" sz="quarter" idx="4294967295"/>
          </p:nvPr>
        </p:nvSpPr>
        <p:spPr bwMode="auto">
          <a:xfrm>
            <a:off x="609600" y="6248400"/>
            <a:ext cx="5421313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7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  <a:defRPr sz="29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"/>
              <a:defRPr sz="2600"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spcBef>
                <a:spcPts val="5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"/>
              <a:defRPr sz="23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9BBB59"/>
              </a:buClr>
              <a:buSzPct val="7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8064A2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F5107675-4F7E-44A2-98D9-7D6981801054}" type="slidenum">
              <a:rPr lang="en-US" sz="1400" b="0">
                <a:solidFill>
                  <a:schemeClr val="tx2"/>
                </a:solidFill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US" sz="1400" b="0">
              <a:solidFill>
                <a:schemeClr val="tx2"/>
              </a:solidFill>
            </a:endParaRPr>
          </a:p>
        </p:txBody>
      </p:sp>
      <p:sp>
        <p:nvSpPr>
          <p:cNvPr id="33" name="Slide Number Placeholder 4">
            <a:extLst>
              <a:ext uri="{FF2B5EF4-FFF2-40B4-BE49-F238E27FC236}">
                <a16:creationId xmlns:a16="http://schemas.microsoft.com/office/drawing/2014/main" xmlns="" id="{7A7E1F88-FEB4-48ED-AAF0-2648E15EDDDD}"/>
              </a:ext>
            </a:extLst>
          </p:cNvPr>
          <p:cNvSpPr txBox="1">
            <a:spLocks/>
          </p:cNvSpPr>
          <p:nvPr/>
        </p:nvSpPr>
        <p:spPr>
          <a:xfrm>
            <a:off x="6934200" y="6416675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r"/>
            <a:fld id="{300CD961-1678-4F71-88D2-FF49F969FACD}" type="slidenum">
              <a:rPr lang="en-US" smtClean="0"/>
              <a:pPr algn="r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795737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gradFill rotWithShape="0">
          <a:gsLst>
            <a:gs pos="0">
              <a:srgbClr val="CCFFFF"/>
            </a:gs>
            <a:gs pos="50000">
              <a:schemeClr val="bg1"/>
            </a:gs>
            <a:gs pos="100000">
              <a:srgbClr val="CCFFFF"/>
            </a:gs>
          </a:gsLst>
          <a:lin ang="2700000" scaled="1"/>
        </a:gra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outerShdw dist="53882" dir="2700000" algn="ctr" rotWithShape="0">
            <a:schemeClr val="bg2"/>
          </a:outerShdw>
        </a:effectLst>
      </a:spPr>
      <a:bodyPr vert="horz" wrap="square" lIns="91440" tIns="91440" rIns="91440" bIns="91440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None/>
          <a:tabLst/>
          <a:defRPr kumimoji="0" sz="2000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rgbClr val="CCFFFF"/>
            </a:gs>
            <a:gs pos="50000">
              <a:schemeClr val="bg1"/>
            </a:gs>
            <a:gs pos="100000">
              <a:srgbClr val="CCFFFF"/>
            </a:gs>
          </a:gsLst>
          <a:lin ang="2700000" scaled="1"/>
        </a:gra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outerShdw dist="53882" dir="2700000" algn="ctr" rotWithShape="0">
            <a:schemeClr val="bg2"/>
          </a:outerShdw>
        </a:effectLst>
      </a:spPr>
      <a:bodyPr vert="horz" wrap="square" lIns="91440" tIns="91440" rIns="91440" bIns="9144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  <a:txDef>
      <a:spPr>
        <a:noFill/>
      </a:spPr>
      <a:bodyPr wrap="square" rtlCol="0">
        <a:spAutoFit/>
      </a:bodyPr>
      <a:lstStyle>
        <a:defPPr>
          <a:buNone/>
          <a:defRPr dirty="0" err="1" smtClean="0"/>
        </a:defPPr>
      </a:lstStyle>
    </a:tx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4671</TotalTime>
  <Words>528</Words>
  <Application>Microsoft Office PowerPoint</Application>
  <PresentationFormat>On-screen Show (4:3)</PresentationFormat>
  <Paragraphs>73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Microsoft YaHei</vt:lpstr>
      <vt:lpstr>Arial</vt:lpstr>
      <vt:lpstr>Arial Black</vt:lpstr>
      <vt:lpstr>Times New Roman</vt:lpstr>
      <vt:lpstr>Tw Cen MT</vt:lpstr>
      <vt:lpstr>Wingdings</vt:lpstr>
      <vt:lpstr>Default Design</vt:lpstr>
      <vt:lpstr>PowerPoint Presentation</vt:lpstr>
      <vt:lpstr>Agenda</vt:lpstr>
      <vt:lpstr>PowerPoint Presentation</vt:lpstr>
      <vt:lpstr>MENGAPA BELAJAR AKUNTANSI PEMERINTAHAN DAN SEKTOR PULIK</vt:lpstr>
      <vt:lpstr>APBN 2018</vt:lpstr>
      <vt:lpstr>SEKTOR PUBLIK</vt:lpstr>
      <vt:lpstr>ENTITAS SEKTOR PUBLIK</vt:lpstr>
      <vt:lpstr>Akuntabilitas dan Transparansi - Public Sector</vt:lpstr>
      <vt:lpstr>Karakteristik Nirlaba</vt:lpstr>
      <vt:lpstr>PowerPoint Presentation</vt:lpstr>
      <vt:lpstr>Laporan Aktivitas</vt:lpstr>
      <vt:lpstr>Laporan Arus Kas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User</cp:lastModifiedBy>
  <cp:revision>147</cp:revision>
  <cp:lastPrinted>2017-10-11T02:17:52Z</cp:lastPrinted>
  <dcterms:created xsi:type="dcterms:W3CDTF">2017-06-07T14:41:36Z</dcterms:created>
  <dcterms:modified xsi:type="dcterms:W3CDTF">2025-03-19T04:24:35Z</dcterms:modified>
</cp:coreProperties>
</file>